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59" r:id="rId4"/>
    <p:sldId id="260" r:id="rId5"/>
    <p:sldId id="258" r:id="rId6"/>
    <p:sldId id="264" r:id="rId7"/>
    <p:sldId id="265" r:id="rId8"/>
    <p:sldId id="262" r:id="rId9"/>
    <p:sldId id="268" r:id="rId10"/>
    <p:sldId id="269" r:id="rId11"/>
    <p:sldId id="270" r:id="rId12"/>
    <p:sldId id="263" r:id="rId13"/>
    <p:sldId id="266" r:id="rId14"/>
    <p:sldId id="267" r:id="rId15"/>
    <p:sldId id="271" r:id="rId16"/>
    <p:sldId id="272" r:id="rId17"/>
    <p:sldId id="273" r:id="rId18"/>
    <p:sldId id="274" r:id="rId19"/>
    <p:sldId id="275" r:id="rId20"/>
  </p:sldIdLst>
  <p:sldSz cx="12192000" cy="6858000"/>
  <p:notesSz cx="6888163" cy="100203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46" d="100"/>
          <a:sy n="46" d="100"/>
        </p:scale>
        <p:origin x="356"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871" cy="502755"/>
          </a:xfrm>
          <a:prstGeom prst="rect">
            <a:avLst/>
          </a:prstGeom>
        </p:spPr>
        <p:txBody>
          <a:bodyPr vert="horz" lIns="96616" tIns="48308" rIns="96616" bIns="48308" rtlCol="0"/>
          <a:lstStyle>
            <a:lvl1pPr algn="l">
              <a:defRPr sz="1300"/>
            </a:lvl1pPr>
          </a:lstStyle>
          <a:p>
            <a:endParaRPr kumimoji="1" lang="ja-JP" altLang="en-US"/>
          </a:p>
        </p:txBody>
      </p:sp>
      <p:sp>
        <p:nvSpPr>
          <p:cNvPr id="3" name="日付プレースホルダー 2"/>
          <p:cNvSpPr>
            <a:spLocks noGrp="1"/>
          </p:cNvSpPr>
          <p:nvPr>
            <p:ph type="dt" idx="1"/>
          </p:nvPr>
        </p:nvSpPr>
        <p:spPr>
          <a:xfrm>
            <a:off x="3901698" y="0"/>
            <a:ext cx="2984871" cy="502755"/>
          </a:xfrm>
          <a:prstGeom prst="rect">
            <a:avLst/>
          </a:prstGeom>
        </p:spPr>
        <p:txBody>
          <a:bodyPr vert="horz" lIns="96616" tIns="48308" rIns="96616" bIns="48308" rtlCol="0"/>
          <a:lstStyle>
            <a:lvl1pPr algn="r">
              <a:defRPr sz="1300"/>
            </a:lvl1pPr>
          </a:lstStyle>
          <a:p>
            <a:fld id="{6550D8CB-4B48-40D2-803D-1D2EA41C3F78}" type="datetimeFigureOut">
              <a:rPr kumimoji="1" lang="ja-JP" altLang="en-US" smtClean="0"/>
              <a:t>2016/8/12</a:t>
            </a:fld>
            <a:endParaRPr kumimoji="1" lang="ja-JP" altLang="en-US"/>
          </a:p>
        </p:txBody>
      </p:sp>
      <p:sp>
        <p:nvSpPr>
          <p:cNvPr id="4" name="スライド イメージ プレースホルダー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6616" tIns="48308" rIns="96616" bIns="48308" rtlCol="0" anchor="ctr"/>
          <a:lstStyle/>
          <a:p>
            <a:endParaRPr lang="ja-JP" altLang="en-US"/>
          </a:p>
        </p:txBody>
      </p:sp>
      <p:sp>
        <p:nvSpPr>
          <p:cNvPr id="5" name="ノート プレースホルダー 4"/>
          <p:cNvSpPr>
            <a:spLocks noGrp="1"/>
          </p:cNvSpPr>
          <p:nvPr>
            <p:ph type="body" sz="quarter" idx="3"/>
          </p:nvPr>
        </p:nvSpPr>
        <p:spPr>
          <a:xfrm>
            <a:off x="688817" y="4822269"/>
            <a:ext cx="5510530" cy="3945493"/>
          </a:xfrm>
          <a:prstGeom prst="rect">
            <a:avLst/>
          </a:prstGeom>
        </p:spPr>
        <p:txBody>
          <a:bodyPr vert="horz" lIns="96616" tIns="48308" rIns="96616" bIns="4830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517547"/>
            <a:ext cx="2984871" cy="502754"/>
          </a:xfrm>
          <a:prstGeom prst="rect">
            <a:avLst/>
          </a:prstGeom>
        </p:spPr>
        <p:txBody>
          <a:bodyPr vert="horz" lIns="96616" tIns="48308" rIns="96616" bIns="48308"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901698" y="9517547"/>
            <a:ext cx="2984871" cy="502754"/>
          </a:xfrm>
          <a:prstGeom prst="rect">
            <a:avLst/>
          </a:prstGeom>
        </p:spPr>
        <p:txBody>
          <a:bodyPr vert="horz" lIns="96616" tIns="48308" rIns="96616" bIns="48308" rtlCol="0" anchor="b"/>
          <a:lstStyle>
            <a:lvl1pPr algn="r">
              <a:defRPr sz="1300"/>
            </a:lvl1pPr>
          </a:lstStyle>
          <a:p>
            <a:fld id="{04E046FA-107B-499A-9E2B-EC1656B0890E}" type="slidenum">
              <a:rPr kumimoji="1" lang="ja-JP" altLang="en-US" smtClean="0"/>
              <a:t>‹#›</a:t>
            </a:fld>
            <a:endParaRPr kumimoji="1" lang="ja-JP" altLang="en-US"/>
          </a:p>
        </p:txBody>
      </p:sp>
    </p:spTree>
    <p:extLst>
      <p:ext uri="{BB962C8B-B14F-4D97-AF65-F5344CB8AC3E}">
        <p14:creationId xmlns:p14="http://schemas.microsoft.com/office/powerpoint/2010/main" val="5755607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DADCD13F-D42A-4BEF-AF9A-E16FCE6540D3}" type="datetimeFigureOut">
              <a:rPr kumimoji="1" lang="ja-JP" altLang="en-US" smtClean="0"/>
              <a:t>2016/8/12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35973144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ADCD13F-D42A-4BEF-AF9A-E16FCE6540D3}" type="datetimeFigureOut">
              <a:rPr kumimoji="1" lang="ja-JP" altLang="en-US" smtClean="0"/>
              <a:t>2016/8/12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748130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ADCD13F-D42A-4BEF-AF9A-E16FCE6540D3}" type="datetimeFigureOut">
              <a:rPr kumimoji="1" lang="ja-JP" altLang="en-US" smtClean="0"/>
              <a:t>2016/8/12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25496444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ADCD13F-D42A-4BEF-AF9A-E16FCE6540D3}" type="datetimeFigureOut">
              <a:rPr kumimoji="1" lang="ja-JP" altLang="en-US" smtClean="0"/>
              <a:t>2016/8/12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3912629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DADCD13F-D42A-4BEF-AF9A-E16FCE6540D3}" type="datetimeFigureOut">
              <a:rPr kumimoji="1" lang="ja-JP" altLang="en-US" smtClean="0"/>
              <a:t>2016/8/12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3740737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DADCD13F-D42A-4BEF-AF9A-E16FCE6540D3}" type="datetimeFigureOut">
              <a:rPr kumimoji="1" lang="ja-JP" altLang="en-US" smtClean="0"/>
              <a:t>2016/8/12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2719418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DADCD13F-D42A-4BEF-AF9A-E16FCE6540D3}" type="datetimeFigureOut">
              <a:rPr kumimoji="1" lang="ja-JP" altLang="en-US" smtClean="0"/>
              <a:t>2016/8/12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4247097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DADCD13F-D42A-4BEF-AF9A-E16FCE6540D3}" type="datetimeFigureOut">
              <a:rPr kumimoji="1" lang="ja-JP" altLang="en-US" smtClean="0"/>
              <a:t>2016/8/12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12051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ADCD13F-D42A-4BEF-AF9A-E16FCE6540D3}" type="datetimeFigureOut">
              <a:rPr kumimoji="1" lang="ja-JP" altLang="en-US" smtClean="0"/>
              <a:t>2016/8/12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29162888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DADCD13F-D42A-4BEF-AF9A-E16FCE6540D3}" type="datetimeFigureOut">
              <a:rPr kumimoji="1" lang="ja-JP" altLang="en-US" smtClean="0"/>
              <a:t>2016/8/12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3190471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DADCD13F-D42A-4BEF-AF9A-E16FCE6540D3}" type="datetimeFigureOut">
              <a:rPr kumimoji="1" lang="ja-JP" altLang="en-US" smtClean="0"/>
              <a:t>2016/8/12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298849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DCD13F-D42A-4BEF-AF9A-E16FCE6540D3}" type="datetimeFigureOut">
              <a:rPr kumimoji="1" lang="ja-JP" altLang="en-US" smtClean="0"/>
              <a:t>2016/8/12</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6D276F-D09A-453E-95EA-CE460E6178DC}" type="slidenum">
              <a:rPr kumimoji="1" lang="ja-JP" altLang="en-US" smtClean="0"/>
              <a:t>‹#›</a:t>
            </a:fld>
            <a:endParaRPr kumimoji="1" lang="ja-JP" altLang="en-US"/>
          </a:p>
        </p:txBody>
      </p:sp>
    </p:spTree>
    <p:extLst>
      <p:ext uri="{BB962C8B-B14F-4D97-AF65-F5344CB8AC3E}">
        <p14:creationId xmlns:p14="http://schemas.microsoft.com/office/powerpoint/2010/main" val="6944006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3.emf"/><Relationship Id="rId7" Type="http://schemas.openxmlformats.org/officeDocument/2006/relationships/image" Target="../media/image7.emf"/><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009273" y="1048523"/>
            <a:ext cx="8157411" cy="2800767"/>
          </a:xfrm>
          <a:prstGeom prst="rect">
            <a:avLst/>
          </a:prstGeom>
          <a:noFill/>
        </p:spPr>
        <p:txBody>
          <a:bodyPr wrap="square" rtlCol="0">
            <a:spAutoFit/>
          </a:bodyPr>
          <a:lstStyle/>
          <a:p>
            <a:pPr algn="ctr"/>
            <a:r>
              <a:rPr kumimoji="1" lang="ja-JP" altLang="en-US" sz="4400" b="1" dirty="0">
                <a:latin typeface="Century" panose="02040604050505020304" pitchFamily="18" charset="0"/>
              </a:rPr>
              <a:t>製造業</a:t>
            </a:r>
            <a:endParaRPr kumimoji="1" lang="en-US" altLang="ja-JP" sz="4400" b="1" dirty="0">
              <a:latin typeface="Century" panose="02040604050505020304" pitchFamily="18" charset="0"/>
            </a:endParaRPr>
          </a:p>
          <a:p>
            <a:pPr algn="ctr"/>
            <a:r>
              <a:rPr kumimoji="1" lang="ja-JP" altLang="en-US" sz="4400" b="1" dirty="0">
                <a:latin typeface="Century" panose="02040604050505020304" pitchFamily="18" charset="0"/>
              </a:rPr>
              <a:t>スケジューリング</a:t>
            </a:r>
            <a:r>
              <a:rPr kumimoji="1" lang="en-US" altLang="ja-JP" sz="4400" b="1" dirty="0">
                <a:latin typeface="Century" panose="02040604050505020304" pitchFamily="18" charset="0"/>
              </a:rPr>
              <a:t>SCM</a:t>
            </a:r>
          </a:p>
          <a:p>
            <a:pPr algn="ctr"/>
            <a:endParaRPr lang="en-US" altLang="ja-JP" sz="4400" b="1" dirty="0">
              <a:latin typeface="Century" panose="02040604050505020304" pitchFamily="18" charset="0"/>
            </a:endParaRPr>
          </a:p>
          <a:p>
            <a:pPr algn="ctr"/>
            <a:r>
              <a:rPr kumimoji="1" lang="ja-JP" altLang="en-US" sz="4400" b="1" dirty="0">
                <a:latin typeface="Century" panose="02040604050505020304" pitchFamily="18" charset="0"/>
              </a:rPr>
              <a:t>国連</a:t>
            </a:r>
            <a:r>
              <a:rPr kumimoji="1" lang="en-US" altLang="ja-JP" sz="4400" b="1" dirty="0">
                <a:latin typeface="Century" panose="02040604050505020304" pitchFamily="18" charset="0"/>
              </a:rPr>
              <a:t>CEFACT</a:t>
            </a:r>
            <a:r>
              <a:rPr kumimoji="1" lang="ja-JP" altLang="en-US" sz="4400" b="1" dirty="0">
                <a:latin typeface="Century" panose="02040604050505020304" pitchFamily="18" charset="0"/>
              </a:rPr>
              <a:t>標準化の動向</a:t>
            </a:r>
          </a:p>
        </p:txBody>
      </p:sp>
      <p:sp>
        <p:nvSpPr>
          <p:cNvPr id="5" name="テキスト ボックス 4"/>
          <p:cNvSpPr txBox="1"/>
          <p:nvPr/>
        </p:nvSpPr>
        <p:spPr>
          <a:xfrm>
            <a:off x="2009273" y="5101390"/>
            <a:ext cx="8205537" cy="1384995"/>
          </a:xfrm>
          <a:prstGeom prst="rect">
            <a:avLst/>
          </a:prstGeom>
          <a:noFill/>
        </p:spPr>
        <p:txBody>
          <a:bodyPr wrap="square" rtlCol="0">
            <a:spAutoFit/>
          </a:bodyPr>
          <a:lstStyle/>
          <a:p>
            <a:pPr algn="ctr"/>
            <a:r>
              <a:rPr kumimoji="1" lang="ja-JP" altLang="en-US" sz="2800" dirty="0"/>
              <a:t>一般社団法人サプライチェーン情報基盤研究会</a:t>
            </a:r>
            <a:endParaRPr kumimoji="1" lang="en-US" altLang="ja-JP" sz="2800" dirty="0"/>
          </a:p>
          <a:p>
            <a:pPr algn="ctr"/>
            <a:r>
              <a:rPr lang="en-US" altLang="ja-JP" sz="2800" dirty="0"/>
              <a:t>SIPS</a:t>
            </a:r>
            <a:endParaRPr kumimoji="1" lang="en-US" altLang="ja-JP" sz="2800" dirty="0"/>
          </a:p>
          <a:p>
            <a:pPr algn="ctr"/>
            <a:r>
              <a:rPr lang="en-US" altLang="ja-JP" sz="2800" dirty="0"/>
              <a:t>2016</a:t>
            </a:r>
            <a:r>
              <a:rPr lang="ja-JP" altLang="en-US" sz="2800" dirty="0"/>
              <a:t>年</a:t>
            </a:r>
            <a:r>
              <a:rPr lang="en-US" altLang="ja-JP" sz="2800" dirty="0"/>
              <a:t>8</a:t>
            </a:r>
            <a:r>
              <a:rPr lang="ja-JP" altLang="en-US" sz="2800" dirty="0"/>
              <a:t>月</a:t>
            </a:r>
            <a:r>
              <a:rPr lang="en-US" altLang="ja-JP" sz="2800" dirty="0"/>
              <a:t>23</a:t>
            </a:r>
            <a:r>
              <a:rPr lang="ja-JP" altLang="en-US" sz="2800" dirty="0"/>
              <a:t>日</a:t>
            </a:r>
            <a:endParaRPr kumimoji="1" lang="ja-JP" altLang="en-US" sz="2800" dirty="0"/>
          </a:p>
        </p:txBody>
      </p:sp>
      <p:sp>
        <p:nvSpPr>
          <p:cNvPr id="2" name="テキスト ボックス 1"/>
          <p:cNvSpPr txBox="1"/>
          <p:nvPr/>
        </p:nvSpPr>
        <p:spPr>
          <a:xfrm>
            <a:off x="8754256" y="269822"/>
            <a:ext cx="2908092" cy="369332"/>
          </a:xfrm>
          <a:prstGeom prst="rect">
            <a:avLst/>
          </a:prstGeom>
          <a:noFill/>
          <a:ln>
            <a:solidFill>
              <a:schemeClr val="accent1"/>
            </a:solidFill>
          </a:ln>
        </p:spPr>
        <p:txBody>
          <a:bodyPr wrap="square" rtlCol="0">
            <a:spAutoFit/>
          </a:bodyPr>
          <a:lstStyle/>
          <a:p>
            <a:pPr algn="ctr"/>
            <a:r>
              <a:rPr kumimoji="1" lang="ja-JP" altLang="en-US" b="1" dirty="0"/>
              <a:t>業界横断</a:t>
            </a:r>
            <a:r>
              <a:rPr kumimoji="1" lang="en-US" altLang="ja-JP" b="1" dirty="0"/>
              <a:t>2016-2-04</a:t>
            </a:r>
            <a:endParaRPr kumimoji="1" lang="ja-JP" altLang="en-US" b="1" dirty="0"/>
          </a:p>
        </p:txBody>
      </p:sp>
      <p:sp>
        <p:nvSpPr>
          <p:cNvPr id="3" name="スライド番号プレースホルダー 2"/>
          <p:cNvSpPr>
            <a:spLocks noGrp="1"/>
          </p:cNvSpPr>
          <p:nvPr>
            <p:ph type="sldNum" sz="quarter" idx="12"/>
          </p:nvPr>
        </p:nvSpPr>
        <p:spPr/>
        <p:txBody>
          <a:bodyPr/>
          <a:lstStyle/>
          <a:p>
            <a:fld id="{486D276F-D09A-453E-95EA-CE460E6178DC}" type="slidenum">
              <a:rPr kumimoji="1" lang="ja-JP" altLang="en-US" smtClean="0"/>
              <a:t>1</a:t>
            </a:fld>
            <a:endParaRPr kumimoji="1" lang="ja-JP" altLang="en-US"/>
          </a:p>
        </p:txBody>
      </p:sp>
    </p:spTree>
    <p:extLst>
      <p:ext uri="{BB962C8B-B14F-4D97-AF65-F5344CB8AC3E}">
        <p14:creationId xmlns:p14="http://schemas.microsoft.com/office/powerpoint/2010/main" val="5337381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49382" y="210932"/>
            <a:ext cx="2507672" cy="646331"/>
          </a:xfrm>
          <a:prstGeom prst="rect">
            <a:avLst/>
          </a:prstGeom>
          <a:noFill/>
          <a:ln>
            <a:solidFill>
              <a:schemeClr val="accent1"/>
            </a:solidFill>
          </a:ln>
        </p:spPr>
        <p:txBody>
          <a:bodyPr wrap="square" rtlCol="0">
            <a:spAutoFit/>
          </a:bodyPr>
          <a:lstStyle/>
          <a:p>
            <a:pPr algn="ctr"/>
            <a:r>
              <a:rPr kumimoji="1" lang="ja-JP" altLang="en-US" dirty="0"/>
              <a:t>リクワイアメント２（その１）</a:t>
            </a:r>
          </a:p>
        </p:txBody>
      </p:sp>
      <p:sp>
        <p:nvSpPr>
          <p:cNvPr id="3" name="正方形/長方形 2"/>
          <p:cNvSpPr/>
          <p:nvPr/>
        </p:nvSpPr>
        <p:spPr>
          <a:xfrm>
            <a:off x="2854036" y="395598"/>
            <a:ext cx="6966972" cy="584775"/>
          </a:xfrm>
          <a:prstGeom prst="rect">
            <a:avLst/>
          </a:prstGeom>
        </p:spPr>
        <p:txBody>
          <a:bodyPr wrap="none">
            <a:spAutoFit/>
          </a:bodyPr>
          <a:lstStyle/>
          <a:p>
            <a:r>
              <a:rPr lang="ja-JP" altLang="en-US" sz="3200" dirty="0"/>
              <a:t>納入指示（</a:t>
            </a:r>
            <a:r>
              <a:rPr lang="en-US" altLang="ja-JP" sz="3200" dirty="0"/>
              <a:t>CISSI</a:t>
            </a:r>
            <a:r>
              <a:rPr lang="ja-JP" altLang="en-US" sz="3200" dirty="0"/>
              <a:t>）に現品票情報追加</a:t>
            </a:r>
          </a:p>
        </p:txBody>
      </p:sp>
      <p:sp>
        <p:nvSpPr>
          <p:cNvPr id="4" name="テキスト ボックス 3"/>
          <p:cNvSpPr txBox="1"/>
          <p:nvPr/>
        </p:nvSpPr>
        <p:spPr>
          <a:xfrm>
            <a:off x="1122731" y="980373"/>
            <a:ext cx="10044545" cy="5539978"/>
          </a:xfrm>
          <a:prstGeom prst="rect">
            <a:avLst/>
          </a:prstGeom>
          <a:noFill/>
          <a:ln>
            <a:solidFill>
              <a:schemeClr val="accent1"/>
            </a:solidFill>
          </a:ln>
        </p:spPr>
        <p:txBody>
          <a:bodyPr wrap="square" rtlCol="0">
            <a:spAutoFit/>
          </a:bodyPr>
          <a:lstStyle/>
          <a:p>
            <a:r>
              <a:rPr lang="ja-JP" altLang="en-US" sz="2000" dirty="0"/>
              <a:t>２</a:t>
            </a:r>
            <a:r>
              <a:rPr kumimoji="1" lang="ja-JP" altLang="en-US" sz="2000" dirty="0"/>
              <a:t>．１　文書に種別（新規／変更）と合意日時追加　</a:t>
            </a:r>
            <a:endParaRPr kumimoji="1" lang="en-US" altLang="ja-JP" sz="2000" dirty="0"/>
          </a:p>
          <a:p>
            <a:r>
              <a:rPr lang="en-US" altLang="ja-JP" sz="2000" dirty="0"/>
              <a:t>	Exchanged Document</a:t>
            </a:r>
            <a:r>
              <a:rPr lang="ja-JP" altLang="en-US" sz="2000" dirty="0"/>
              <a:t>に</a:t>
            </a:r>
            <a:r>
              <a:rPr lang="en-US" altLang="ja-JP" sz="2000" dirty="0"/>
              <a:t>Purpose. Code</a:t>
            </a:r>
            <a:r>
              <a:rPr lang="ja-JP" altLang="en-US" sz="2000" dirty="0"/>
              <a:t>と</a:t>
            </a:r>
            <a:r>
              <a:rPr lang="en-US" altLang="ja-JP" sz="2000" dirty="0"/>
              <a:t>Agreed. Date Time</a:t>
            </a:r>
            <a:r>
              <a:rPr lang="ja-JP" altLang="en-US" sz="2000" dirty="0"/>
              <a:t>追加。</a:t>
            </a:r>
            <a:endParaRPr lang="en-US" altLang="ja-JP" sz="2000" dirty="0"/>
          </a:p>
          <a:p>
            <a:r>
              <a:rPr kumimoji="1" lang="en-US" altLang="ja-JP" sz="2000" dirty="0"/>
              <a:t>	</a:t>
            </a:r>
            <a:r>
              <a:rPr kumimoji="1" lang="en-US" altLang="ja-JP" sz="2000" dirty="0">
                <a:sym typeface="Wingdings" panose="05000000000000000000" pitchFamily="2" charset="2"/>
              </a:rPr>
              <a:t></a:t>
            </a:r>
            <a:r>
              <a:rPr lang="en-US" altLang="ja-JP" sz="2000" dirty="0">
                <a:sym typeface="Wingdings" panose="05000000000000000000" pitchFamily="2" charset="2"/>
              </a:rPr>
              <a:t>Purpose. Code </a:t>
            </a:r>
            <a:r>
              <a:rPr lang="ja-JP" altLang="en-US" sz="2000" dirty="0">
                <a:sym typeface="Wingdings" panose="05000000000000000000" pitchFamily="2" charset="2"/>
              </a:rPr>
              <a:t>の代わりに</a:t>
            </a:r>
            <a:r>
              <a:rPr lang="en-US" altLang="ja-JP" sz="2000" dirty="0">
                <a:sym typeface="Wingdings" panose="05000000000000000000" pitchFamily="2" charset="2"/>
              </a:rPr>
              <a:t>Status. Code</a:t>
            </a:r>
            <a:r>
              <a:rPr lang="ja-JP" altLang="en-US" sz="2000" dirty="0">
                <a:sym typeface="Wingdings" panose="05000000000000000000" pitchFamily="2" charset="2"/>
              </a:rPr>
              <a:t>使用（要求取り下げ）</a:t>
            </a:r>
            <a:endParaRPr lang="en-US" altLang="ja-JP" sz="2000" dirty="0">
              <a:sym typeface="Wingdings" panose="05000000000000000000" pitchFamily="2" charset="2"/>
            </a:endParaRPr>
          </a:p>
          <a:p>
            <a:r>
              <a:rPr kumimoji="1" lang="en-US" altLang="ja-JP" sz="2000" dirty="0">
                <a:sym typeface="Wingdings" panose="05000000000000000000" pitchFamily="2" charset="2"/>
              </a:rPr>
              <a:t>	Agreed. Date</a:t>
            </a:r>
            <a:r>
              <a:rPr kumimoji="1" lang="ja-JP" altLang="en-US" sz="2000" dirty="0">
                <a:sym typeface="Wingdings" panose="05000000000000000000" pitchFamily="2" charset="2"/>
              </a:rPr>
              <a:t>は大筋合意</a:t>
            </a:r>
            <a:endParaRPr kumimoji="1" lang="en-US" altLang="ja-JP" sz="2000" dirty="0"/>
          </a:p>
          <a:p>
            <a:r>
              <a:rPr lang="ja-JP" altLang="en-US" sz="2000" dirty="0"/>
              <a:t>２．２　発注金額と税額項目追加</a:t>
            </a:r>
            <a:endParaRPr lang="en-US" altLang="ja-JP" sz="2000" dirty="0"/>
          </a:p>
          <a:p>
            <a:r>
              <a:rPr lang="en-US" altLang="ja-JP" sz="2000" dirty="0"/>
              <a:t>	Trade Agreement. Product. CI_ Trade_ Price</a:t>
            </a:r>
            <a:r>
              <a:rPr lang="ja-JP" altLang="en-US" sz="2000" dirty="0"/>
              <a:t>と</a:t>
            </a:r>
            <a:r>
              <a:rPr lang="en-US" altLang="ja-JP" sz="2000" dirty="0"/>
              <a:t>CI_ Trade_ Tax</a:t>
            </a:r>
            <a:r>
              <a:rPr lang="ja-JP" altLang="en-US" sz="2000" dirty="0"/>
              <a:t>を要求。</a:t>
            </a:r>
            <a:endParaRPr lang="en-US" altLang="ja-JP" sz="2000" dirty="0"/>
          </a:p>
          <a:p>
            <a:r>
              <a:rPr lang="en-US" altLang="ja-JP" sz="2000" dirty="0"/>
              <a:t>	</a:t>
            </a:r>
            <a:r>
              <a:rPr lang="en-US" altLang="ja-JP" sz="2000" dirty="0">
                <a:sym typeface="Wingdings" panose="05000000000000000000" pitchFamily="2" charset="2"/>
              </a:rPr>
              <a:t></a:t>
            </a:r>
            <a:r>
              <a:rPr lang="en-US" altLang="ja-JP" sz="2000" dirty="0"/>
              <a:t>Net Price_ Product. CI_ Trade_ Price</a:t>
            </a:r>
            <a:r>
              <a:rPr lang="ja-JP" altLang="en-US" sz="2000" dirty="0"/>
              <a:t>を使用（要求取り下げ）</a:t>
            </a:r>
            <a:endParaRPr lang="en-US" altLang="ja-JP" sz="2000" dirty="0"/>
          </a:p>
          <a:p>
            <a:r>
              <a:rPr lang="en-US" altLang="ja-JP" sz="2000" dirty="0"/>
              <a:t>	</a:t>
            </a:r>
            <a:r>
              <a:rPr lang="en-US" altLang="ja-JP" sz="2000" dirty="0">
                <a:sym typeface="Wingdings" panose="05000000000000000000" pitchFamily="2" charset="2"/>
              </a:rPr>
              <a:t>CI_ Trade_ Tax</a:t>
            </a:r>
            <a:r>
              <a:rPr lang="ja-JP" altLang="en-US" sz="2000" dirty="0">
                <a:sym typeface="Wingdings" panose="05000000000000000000" pitchFamily="2" charset="2"/>
              </a:rPr>
              <a:t>は大筋合意</a:t>
            </a:r>
            <a:endParaRPr lang="en-US" altLang="ja-JP" sz="2000" dirty="0"/>
          </a:p>
          <a:p>
            <a:r>
              <a:rPr lang="ja-JP" altLang="en-US" sz="2000" dirty="0"/>
              <a:t>２</a:t>
            </a:r>
            <a:r>
              <a:rPr kumimoji="1" lang="ja-JP" altLang="en-US" sz="2000" dirty="0"/>
              <a:t>．３　配送詳細指定</a:t>
            </a:r>
            <a:endParaRPr kumimoji="1" lang="en-US" altLang="ja-JP" sz="2000" dirty="0"/>
          </a:p>
          <a:p>
            <a:r>
              <a:rPr lang="en-US" altLang="ja-JP" sz="2000" dirty="0"/>
              <a:t>	</a:t>
            </a:r>
            <a:r>
              <a:rPr lang="ja-JP" altLang="en-US" sz="2000" dirty="0"/>
              <a:t>次の</a:t>
            </a:r>
            <a:r>
              <a:rPr lang="en-US" altLang="ja-JP" sz="2000" dirty="0"/>
              <a:t>BBIE</a:t>
            </a:r>
            <a:r>
              <a:rPr lang="ja-JP" altLang="en-US" sz="2000" dirty="0"/>
              <a:t>を追加要求。</a:t>
            </a:r>
            <a:endParaRPr lang="en-US" altLang="ja-JP" sz="2000" dirty="0"/>
          </a:p>
          <a:p>
            <a:r>
              <a:rPr lang="en-US" altLang="ja-JP" sz="2000" dirty="0"/>
              <a:t>	</a:t>
            </a:r>
            <a:r>
              <a:rPr lang="fr-FR" altLang="ja-JP" dirty="0"/>
              <a:t> CISSIL_ Supply Chain_ Trade Delivery. Per Package Unit. Quantity (New)</a:t>
            </a:r>
            <a:endParaRPr lang="ja-JP" altLang="ja-JP" dirty="0"/>
          </a:p>
          <a:p>
            <a:r>
              <a:rPr lang="fr-FR" altLang="ja-JP" dirty="0"/>
              <a:t>	</a:t>
            </a:r>
            <a:r>
              <a:rPr lang="ja-JP" altLang="en-US" dirty="0"/>
              <a:t> </a:t>
            </a:r>
            <a:r>
              <a:rPr lang="fr-FR" altLang="ja-JP" dirty="0"/>
              <a:t>CISSIL_ Supply Chain_ Trade Delivery. Discontinue_ Status. Code (New)</a:t>
            </a:r>
            <a:endParaRPr lang="ja-JP" altLang="ja-JP" dirty="0"/>
          </a:p>
          <a:p>
            <a:r>
              <a:rPr lang="fr-FR" altLang="ja-JP" dirty="0"/>
              <a:t>	 CISSIL_ Supply Chain_ Trade Delivery. Remaining_ Requested. Quantity(Existing )</a:t>
            </a:r>
            <a:endParaRPr lang="ja-JP" altLang="ja-JP" dirty="0"/>
          </a:p>
          <a:p>
            <a:r>
              <a:rPr lang="fr-FR" altLang="ja-JP" dirty="0"/>
              <a:t>	 CISSIL_ Supply Chain_ Trade Delivery. Partial Delivery Allowed. Indicator (Existing )</a:t>
            </a:r>
            <a:endParaRPr lang="ja-JP" altLang="ja-JP" dirty="0"/>
          </a:p>
          <a:p>
            <a:r>
              <a:rPr kumimoji="1" lang="en-US" altLang="ja-JP" sz="2000" dirty="0"/>
              <a:t>	</a:t>
            </a:r>
            <a:r>
              <a:rPr kumimoji="1" lang="en-US" altLang="ja-JP" sz="2000" dirty="0">
                <a:sym typeface="Wingdings" panose="05000000000000000000" pitchFamily="2" charset="2"/>
              </a:rPr>
              <a:t></a:t>
            </a:r>
            <a:r>
              <a:rPr lang="ja-JP" altLang="en-US" sz="2000" dirty="0">
                <a:sym typeface="Wingdings" panose="05000000000000000000" pitchFamily="2" charset="2"/>
              </a:rPr>
              <a:t>審議継続中</a:t>
            </a:r>
            <a:endParaRPr kumimoji="1" lang="en-US" altLang="ja-JP" sz="2000" dirty="0"/>
          </a:p>
          <a:p>
            <a:r>
              <a:rPr lang="ja-JP" altLang="en-US" sz="2000" dirty="0"/>
              <a:t>２．４　配送時間指定</a:t>
            </a:r>
            <a:endParaRPr lang="en-US" altLang="ja-JP" sz="2000" dirty="0"/>
          </a:p>
          <a:p>
            <a:r>
              <a:rPr lang="en-US" altLang="ja-JP" sz="2000" dirty="0"/>
              <a:t>	</a:t>
            </a:r>
            <a:r>
              <a:rPr lang="en-US" altLang="ja-JP" sz="2000" dirty="0">
                <a:sym typeface="Wingdings" panose="05000000000000000000" pitchFamily="2" charset="2"/>
              </a:rPr>
              <a:t> </a:t>
            </a:r>
            <a:r>
              <a:rPr lang="ja-JP" altLang="en-US" sz="2000" dirty="0">
                <a:sym typeface="Wingdings" panose="05000000000000000000" pitchFamily="2" charset="2"/>
              </a:rPr>
              <a:t>日付無の時間指定をようきゅう。</a:t>
            </a:r>
            <a:endParaRPr lang="en-US" altLang="ja-JP" sz="2000" dirty="0"/>
          </a:p>
          <a:p>
            <a:r>
              <a:rPr lang="en-US" altLang="ja-JP" sz="2000" dirty="0"/>
              <a:t>	</a:t>
            </a:r>
            <a:r>
              <a:rPr lang="en-US" altLang="ja-JP" sz="2000" dirty="0">
                <a:sym typeface="Wingdings" panose="05000000000000000000" pitchFamily="2" charset="2"/>
              </a:rPr>
              <a:t>CCL16A</a:t>
            </a:r>
            <a:r>
              <a:rPr lang="ja-JP" altLang="en-US" sz="2000" dirty="0">
                <a:sym typeface="Wingdings" panose="05000000000000000000" pitchFamily="2" charset="2"/>
              </a:rPr>
              <a:t>で既に反映（要求取り下げ）</a:t>
            </a:r>
            <a:endParaRPr lang="en-US" altLang="ja-JP" sz="2000" dirty="0"/>
          </a:p>
        </p:txBody>
      </p:sp>
    </p:spTree>
    <p:extLst>
      <p:ext uri="{BB962C8B-B14F-4D97-AF65-F5344CB8AC3E}">
        <p14:creationId xmlns:p14="http://schemas.microsoft.com/office/powerpoint/2010/main" val="33334175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49382" y="210932"/>
            <a:ext cx="2507672" cy="646331"/>
          </a:xfrm>
          <a:prstGeom prst="rect">
            <a:avLst/>
          </a:prstGeom>
          <a:noFill/>
          <a:ln>
            <a:solidFill>
              <a:schemeClr val="accent1"/>
            </a:solidFill>
          </a:ln>
        </p:spPr>
        <p:txBody>
          <a:bodyPr wrap="square" rtlCol="0">
            <a:spAutoFit/>
          </a:bodyPr>
          <a:lstStyle/>
          <a:p>
            <a:pPr algn="ctr"/>
            <a:r>
              <a:rPr kumimoji="1" lang="ja-JP" altLang="en-US" dirty="0"/>
              <a:t>リクワイアメント２（その２）</a:t>
            </a:r>
          </a:p>
        </p:txBody>
      </p:sp>
      <p:sp>
        <p:nvSpPr>
          <p:cNvPr id="3" name="正方形/長方形 2"/>
          <p:cNvSpPr/>
          <p:nvPr/>
        </p:nvSpPr>
        <p:spPr>
          <a:xfrm>
            <a:off x="2854036" y="395598"/>
            <a:ext cx="6966972" cy="584775"/>
          </a:xfrm>
          <a:prstGeom prst="rect">
            <a:avLst/>
          </a:prstGeom>
        </p:spPr>
        <p:txBody>
          <a:bodyPr wrap="none">
            <a:spAutoFit/>
          </a:bodyPr>
          <a:lstStyle/>
          <a:p>
            <a:r>
              <a:rPr lang="ja-JP" altLang="en-US" sz="3200" dirty="0"/>
              <a:t>納入指示（</a:t>
            </a:r>
            <a:r>
              <a:rPr lang="en-US" altLang="ja-JP" sz="3200" dirty="0"/>
              <a:t>CISSI</a:t>
            </a:r>
            <a:r>
              <a:rPr lang="ja-JP" altLang="en-US" sz="3200" dirty="0"/>
              <a:t>）に現品票情報追加</a:t>
            </a:r>
          </a:p>
        </p:txBody>
      </p:sp>
      <p:sp>
        <p:nvSpPr>
          <p:cNvPr id="4" name="テキスト ボックス 3"/>
          <p:cNvSpPr txBox="1"/>
          <p:nvPr/>
        </p:nvSpPr>
        <p:spPr>
          <a:xfrm>
            <a:off x="1122731" y="980373"/>
            <a:ext cx="10044545" cy="4093428"/>
          </a:xfrm>
          <a:prstGeom prst="rect">
            <a:avLst/>
          </a:prstGeom>
          <a:noFill/>
          <a:ln>
            <a:solidFill>
              <a:schemeClr val="accent1"/>
            </a:solidFill>
          </a:ln>
        </p:spPr>
        <p:txBody>
          <a:bodyPr wrap="square" rtlCol="0">
            <a:spAutoFit/>
          </a:bodyPr>
          <a:lstStyle/>
          <a:p>
            <a:r>
              <a:rPr lang="ja-JP" altLang="en-US" sz="2000" dirty="0"/>
              <a:t>２</a:t>
            </a:r>
            <a:r>
              <a:rPr kumimoji="1" lang="ja-JP" altLang="en-US" sz="2000" dirty="0"/>
              <a:t>．５　参照文書の頁番号指定</a:t>
            </a:r>
            <a:endParaRPr kumimoji="1" lang="en-US" altLang="ja-JP" sz="2000" dirty="0"/>
          </a:p>
          <a:p>
            <a:r>
              <a:rPr lang="en-US" altLang="ja-JP" sz="2000" dirty="0"/>
              <a:t>	CI_ Referenced_ Document. Page. Identifier</a:t>
            </a:r>
            <a:r>
              <a:rPr lang="ja-JP" altLang="en-US" sz="2000" dirty="0"/>
              <a:t>と</a:t>
            </a:r>
            <a:r>
              <a:rPr lang="en-US" altLang="ja-JP" sz="2000" dirty="0"/>
              <a:t>Note</a:t>
            </a:r>
            <a:r>
              <a:rPr lang="ja-JP" altLang="en-US" sz="2000" dirty="0"/>
              <a:t>を追加要求。</a:t>
            </a:r>
            <a:endParaRPr lang="en-US" altLang="ja-JP" sz="2000" dirty="0"/>
          </a:p>
          <a:p>
            <a:r>
              <a:rPr kumimoji="1" lang="en-US" altLang="ja-JP" sz="2000" dirty="0"/>
              <a:t>	</a:t>
            </a:r>
            <a:r>
              <a:rPr kumimoji="1" lang="en-US" altLang="ja-JP" sz="2000" dirty="0">
                <a:sym typeface="Wingdings" panose="05000000000000000000" pitchFamily="2" charset="2"/>
              </a:rPr>
              <a:t></a:t>
            </a:r>
            <a:r>
              <a:rPr lang="ja-JP" altLang="en-US" sz="2000" dirty="0">
                <a:sym typeface="Wingdings" panose="05000000000000000000" pitchFamily="2" charset="2"/>
              </a:rPr>
              <a:t>頁番号追加の意図が理解されず、審議継続。</a:t>
            </a:r>
            <a:endParaRPr kumimoji="1" lang="en-US" altLang="ja-JP" sz="2000" dirty="0"/>
          </a:p>
          <a:p>
            <a:r>
              <a:rPr lang="ja-JP" altLang="en-US" sz="2000" dirty="0"/>
              <a:t>２．６　配送方式指定</a:t>
            </a:r>
            <a:endParaRPr lang="en-US" altLang="ja-JP" sz="2000" dirty="0"/>
          </a:p>
          <a:p>
            <a:r>
              <a:rPr lang="en-US" altLang="ja-JP" sz="2000" dirty="0"/>
              <a:t>	</a:t>
            </a:r>
            <a:r>
              <a:rPr lang="ja-JP" altLang="en-US" sz="2000" dirty="0"/>
              <a:t>新 </a:t>
            </a:r>
            <a:r>
              <a:rPr lang="en-US" altLang="ja-JP" sz="2000" dirty="0"/>
              <a:t>Transport Movement. Type. Code</a:t>
            </a:r>
            <a:r>
              <a:rPr lang="ja-JP" altLang="en-US" sz="2000" dirty="0"/>
              <a:t>で配送方式指定を要求。</a:t>
            </a:r>
            <a:endParaRPr lang="en-US" altLang="ja-JP" sz="2000" dirty="0"/>
          </a:p>
          <a:p>
            <a:r>
              <a:rPr lang="en-US" altLang="ja-JP" sz="2000" dirty="0"/>
              <a:t>	</a:t>
            </a:r>
            <a:r>
              <a:rPr lang="en-US" altLang="ja-JP" sz="2000" dirty="0">
                <a:sym typeface="Wingdings" panose="05000000000000000000" pitchFamily="2" charset="2"/>
              </a:rPr>
              <a:t></a:t>
            </a:r>
            <a:r>
              <a:rPr lang="ja-JP" altLang="en-US" sz="2000" dirty="0">
                <a:sym typeface="Wingdings" panose="05000000000000000000" pitchFamily="2" charset="2"/>
              </a:rPr>
              <a:t>未審議</a:t>
            </a:r>
            <a:endParaRPr lang="en-US" altLang="ja-JP" sz="2000" dirty="0"/>
          </a:p>
          <a:p>
            <a:r>
              <a:rPr lang="ja-JP" altLang="en-US" sz="2000" dirty="0"/>
              <a:t>２</a:t>
            </a:r>
            <a:r>
              <a:rPr kumimoji="1" lang="ja-JP" altLang="en-US" sz="2000" dirty="0"/>
              <a:t>．７　現品票情報追加</a:t>
            </a:r>
            <a:endParaRPr kumimoji="1" lang="en-US" altLang="ja-JP" sz="2000" dirty="0"/>
          </a:p>
          <a:p>
            <a:r>
              <a:rPr lang="en-US" altLang="ja-JP" sz="2000" dirty="0"/>
              <a:t>	</a:t>
            </a:r>
            <a:r>
              <a:rPr lang="ja-JP" altLang="en-US" sz="2000" dirty="0"/>
              <a:t>現品票情報の構造化（次頁）を提案。</a:t>
            </a:r>
            <a:endParaRPr lang="en-US" altLang="ja-JP" sz="2000" dirty="0"/>
          </a:p>
          <a:p>
            <a:r>
              <a:rPr kumimoji="1" lang="en-US" altLang="ja-JP" sz="2000" dirty="0"/>
              <a:t>	</a:t>
            </a:r>
            <a:r>
              <a:rPr kumimoji="1" lang="en-US" altLang="ja-JP" sz="2000" dirty="0">
                <a:sym typeface="Wingdings" panose="05000000000000000000" pitchFamily="2" charset="2"/>
              </a:rPr>
              <a:t></a:t>
            </a:r>
            <a:r>
              <a:rPr lang="ja-JP" altLang="en-US" sz="2000" dirty="0">
                <a:sym typeface="Wingdings" panose="05000000000000000000" pitchFamily="2" charset="2"/>
              </a:rPr>
              <a:t>国内自動車業界の理解が必要。</a:t>
            </a:r>
            <a:endParaRPr lang="en-US" altLang="ja-JP" sz="2000" dirty="0">
              <a:sym typeface="Wingdings" panose="05000000000000000000" pitchFamily="2" charset="2"/>
            </a:endParaRPr>
          </a:p>
          <a:p>
            <a:r>
              <a:rPr kumimoji="1" lang="en-US" altLang="ja-JP" sz="2000" dirty="0">
                <a:sym typeface="Wingdings" panose="05000000000000000000" pitchFamily="2" charset="2"/>
              </a:rPr>
              <a:t>	</a:t>
            </a:r>
            <a:r>
              <a:rPr kumimoji="1" lang="ja-JP" altLang="en-US" sz="2000" dirty="0">
                <a:sym typeface="Wingdings" panose="05000000000000000000" pitchFamily="2" charset="2"/>
              </a:rPr>
              <a:t>国連</a:t>
            </a:r>
            <a:r>
              <a:rPr lang="en-US" altLang="ja-JP" sz="2000" dirty="0">
                <a:sym typeface="Wingdings" panose="05000000000000000000" pitchFamily="2" charset="2"/>
              </a:rPr>
              <a:t>CEFACT</a:t>
            </a:r>
            <a:r>
              <a:rPr kumimoji="1" lang="ja-JP" altLang="en-US" sz="2000" dirty="0">
                <a:sym typeface="Wingdings" panose="05000000000000000000" pitchFamily="2" charset="2"/>
              </a:rPr>
              <a:t>プロジェクト・チームに紹介済。</a:t>
            </a:r>
            <a:endParaRPr kumimoji="1" lang="en-US" altLang="ja-JP" sz="2000" dirty="0"/>
          </a:p>
          <a:p>
            <a:r>
              <a:rPr lang="ja-JP" altLang="en-US" sz="2000" dirty="0"/>
              <a:t>２．８　物流パッケージタイプ指定</a:t>
            </a:r>
            <a:endParaRPr lang="en-US" altLang="ja-JP" sz="2000" dirty="0"/>
          </a:p>
          <a:p>
            <a:r>
              <a:rPr lang="en-US" altLang="ja-JP" sz="2000" dirty="0"/>
              <a:t>	Trade Line Item</a:t>
            </a:r>
            <a:r>
              <a:rPr lang="ja-JP" altLang="en-US" sz="2000" dirty="0"/>
              <a:t>に</a:t>
            </a:r>
            <a:r>
              <a:rPr lang="en-US" altLang="ja-JP" sz="2000" dirty="0"/>
              <a:t>Logistics_ Package</a:t>
            </a:r>
            <a:r>
              <a:rPr lang="ja-JP" altLang="en-US" sz="2000" dirty="0"/>
              <a:t>を追加（</a:t>
            </a:r>
            <a:r>
              <a:rPr lang="en-US" altLang="ja-JP" sz="2000" dirty="0"/>
              <a:t>Association</a:t>
            </a:r>
            <a:r>
              <a:rPr lang="ja-JP" altLang="en-US" sz="2000" dirty="0"/>
              <a:t>）要求。</a:t>
            </a:r>
            <a:endParaRPr lang="en-US" altLang="ja-JP" sz="2000" dirty="0"/>
          </a:p>
          <a:p>
            <a:r>
              <a:rPr lang="en-US" altLang="ja-JP" sz="2000" dirty="0"/>
              <a:t>	</a:t>
            </a:r>
            <a:r>
              <a:rPr lang="en-US" altLang="ja-JP" sz="2000" dirty="0">
                <a:sym typeface="Wingdings" panose="05000000000000000000" pitchFamily="2" charset="2"/>
              </a:rPr>
              <a:t></a:t>
            </a:r>
            <a:r>
              <a:rPr lang="ja-JP" altLang="en-US" sz="2000" dirty="0">
                <a:sym typeface="Wingdings" panose="05000000000000000000" pitchFamily="2" charset="2"/>
              </a:rPr>
              <a:t>大筋合意</a:t>
            </a:r>
            <a:r>
              <a:rPr lang="ja-JP" altLang="en-US" sz="2000" dirty="0"/>
              <a:t>　</a:t>
            </a:r>
          </a:p>
        </p:txBody>
      </p:sp>
    </p:spTree>
    <p:extLst>
      <p:ext uri="{BB962C8B-B14F-4D97-AF65-F5344CB8AC3E}">
        <p14:creationId xmlns:p14="http://schemas.microsoft.com/office/powerpoint/2010/main" val="42623484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p:nvPr/>
        </p:nvPicPr>
        <p:blipFill>
          <a:blip r:embed="rId2">
            <a:extLst>
              <a:ext uri="{28A0092B-C50C-407E-A947-70E740481C1C}">
                <a14:useLocalDpi xmlns:a14="http://schemas.microsoft.com/office/drawing/2010/main" val="0"/>
              </a:ext>
            </a:extLst>
          </a:blip>
          <a:srcRect/>
          <a:stretch>
            <a:fillRect/>
          </a:stretch>
        </p:blipFill>
        <p:spPr bwMode="auto">
          <a:xfrm>
            <a:off x="1363578" y="1074821"/>
            <a:ext cx="9111915" cy="4684295"/>
          </a:xfrm>
          <a:prstGeom prst="rect">
            <a:avLst/>
          </a:prstGeom>
          <a:noFill/>
          <a:ln>
            <a:noFill/>
          </a:ln>
        </p:spPr>
      </p:pic>
    </p:spTree>
    <p:extLst>
      <p:ext uri="{BB962C8B-B14F-4D97-AF65-F5344CB8AC3E}">
        <p14:creationId xmlns:p14="http://schemas.microsoft.com/office/powerpoint/2010/main" val="10496206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660400" y="2099211"/>
            <a:ext cx="3972560" cy="1903829"/>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189496" y="1605049"/>
            <a:ext cx="4219944" cy="369332"/>
          </a:xfrm>
          <a:prstGeom prst="rect">
            <a:avLst/>
          </a:prstGeom>
          <a:noFill/>
        </p:spPr>
        <p:txBody>
          <a:bodyPr wrap="square" rtlCol="0">
            <a:spAutoFit/>
          </a:bodyPr>
          <a:lstStyle/>
          <a:p>
            <a:r>
              <a:rPr lang="ja-JP" altLang="en-US" dirty="0"/>
              <a:t>英語名：</a:t>
            </a:r>
            <a:r>
              <a:rPr lang="en-US" altLang="ja-JP" dirty="0"/>
              <a:t>Logistics</a:t>
            </a:r>
            <a:r>
              <a:rPr kumimoji="1" lang="en-US" altLang="ja-JP" dirty="0"/>
              <a:t>_ Identification Tag </a:t>
            </a:r>
            <a:endParaRPr kumimoji="1" lang="ja-JP" altLang="en-US" dirty="0"/>
          </a:p>
        </p:txBody>
      </p:sp>
      <p:sp>
        <p:nvSpPr>
          <p:cNvPr id="6" name="テキスト ボックス 5"/>
          <p:cNvSpPr txBox="1"/>
          <p:nvPr/>
        </p:nvSpPr>
        <p:spPr>
          <a:xfrm>
            <a:off x="5852160" y="182880"/>
            <a:ext cx="3058160" cy="1015663"/>
          </a:xfrm>
          <a:prstGeom prst="rect">
            <a:avLst/>
          </a:prstGeom>
          <a:noFill/>
          <a:ln>
            <a:solidFill>
              <a:schemeClr val="accent1">
                <a:shade val="50000"/>
              </a:schemeClr>
            </a:solidFill>
          </a:ln>
        </p:spPr>
        <p:txBody>
          <a:bodyPr wrap="square" rtlCol="0">
            <a:spAutoFit/>
          </a:bodyPr>
          <a:lstStyle/>
          <a:p>
            <a:r>
              <a:rPr lang="ja-JP" altLang="en-US" sz="1200" dirty="0"/>
              <a:t>サイズ（</a:t>
            </a:r>
            <a:r>
              <a:rPr lang="en-US" altLang="ja-JP" sz="1200" dirty="0"/>
              <a:t>Size</a:t>
            </a:r>
            <a:r>
              <a:rPr lang="ja-JP" altLang="en-US" sz="1200" dirty="0"/>
              <a:t>）</a:t>
            </a:r>
            <a:endParaRPr lang="en-US" altLang="ja-JP" sz="1200" dirty="0"/>
          </a:p>
          <a:p>
            <a:r>
              <a:rPr kumimoji="1" lang="en-US" altLang="ja-JP" sz="1200" dirty="0"/>
              <a:t>01: 210mm x 297mm (A4)</a:t>
            </a:r>
          </a:p>
          <a:p>
            <a:r>
              <a:rPr lang="en-US" altLang="ja-JP" sz="1200" dirty="0"/>
              <a:t>02: 210mm x 99mm</a:t>
            </a:r>
          </a:p>
          <a:p>
            <a:r>
              <a:rPr kumimoji="1" lang="en-US" altLang="ja-JP" sz="1200" dirty="0"/>
              <a:t>03: 200mm x 85mm</a:t>
            </a:r>
          </a:p>
          <a:p>
            <a:r>
              <a:rPr lang="en-US" altLang="ja-JP" sz="1200" dirty="0"/>
              <a:t>04: 100mm x 200mm</a:t>
            </a:r>
            <a:endParaRPr kumimoji="1" lang="ja-JP" altLang="en-US" sz="1200" dirty="0"/>
          </a:p>
        </p:txBody>
      </p:sp>
      <p:cxnSp>
        <p:nvCxnSpPr>
          <p:cNvPr id="8" name="直線コネクタ 7"/>
          <p:cNvCxnSpPr/>
          <p:nvPr/>
        </p:nvCxnSpPr>
        <p:spPr>
          <a:xfrm flipV="1">
            <a:off x="5852160" y="426720"/>
            <a:ext cx="3058160" cy="1016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flipH="1">
            <a:off x="4409440" y="1016000"/>
            <a:ext cx="1442720" cy="10425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1" name="図 10"/>
          <p:cNvPicPr>
            <a:picLocks noChangeAspect="1"/>
          </p:cNvPicPr>
          <p:nvPr/>
        </p:nvPicPr>
        <p:blipFill>
          <a:blip r:embed="rId2"/>
          <a:stretch>
            <a:fillRect/>
          </a:stretch>
        </p:blipFill>
        <p:spPr>
          <a:xfrm>
            <a:off x="8717280" y="1975259"/>
            <a:ext cx="2819280" cy="1223344"/>
          </a:xfrm>
          <a:prstGeom prst="rect">
            <a:avLst/>
          </a:prstGeom>
        </p:spPr>
      </p:pic>
      <p:pic>
        <p:nvPicPr>
          <p:cNvPr id="12" name="図 11"/>
          <p:cNvPicPr>
            <a:picLocks noChangeAspect="1"/>
          </p:cNvPicPr>
          <p:nvPr/>
        </p:nvPicPr>
        <p:blipFill>
          <a:blip r:embed="rId3"/>
          <a:stretch>
            <a:fillRect/>
          </a:stretch>
        </p:blipFill>
        <p:spPr>
          <a:xfrm>
            <a:off x="8717280" y="3410117"/>
            <a:ext cx="2390960" cy="1130403"/>
          </a:xfrm>
          <a:prstGeom prst="rect">
            <a:avLst/>
          </a:prstGeom>
        </p:spPr>
      </p:pic>
      <p:sp>
        <p:nvSpPr>
          <p:cNvPr id="13" name="テキスト ボックス 12"/>
          <p:cNvSpPr txBox="1"/>
          <p:nvPr/>
        </p:nvSpPr>
        <p:spPr>
          <a:xfrm>
            <a:off x="8470840" y="1427557"/>
            <a:ext cx="3312160" cy="3139321"/>
          </a:xfrm>
          <a:prstGeom prst="rect">
            <a:avLst/>
          </a:prstGeom>
          <a:noFill/>
          <a:ln>
            <a:solidFill>
              <a:schemeClr val="accent1"/>
            </a:solidFill>
          </a:ln>
        </p:spPr>
        <p:txBody>
          <a:bodyPr wrap="square" rtlCol="0">
            <a:spAutoFit/>
          </a:bodyPr>
          <a:lstStyle/>
          <a:p>
            <a:r>
              <a:rPr lang="ja-JP" altLang="en-US" dirty="0"/>
              <a:t>現品票形式（</a:t>
            </a:r>
            <a:r>
              <a:rPr lang="en-US" altLang="ja-JP" dirty="0"/>
              <a:t>Type</a:t>
            </a:r>
            <a:r>
              <a:rPr lang="ja-JP" altLang="en-US" dirty="0"/>
              <a:t>）</a:t>
            </a:r>
            <a:endParaRPr kumimoji="1" lang="en-US" altLang="ja-JP" dirty="0"/>
          </a:p>
          <a:p>
            <a:r>
              <a:rPr lang="en-US" altLang="ja-JP" dirty="0"/>
              <a:t>01:</a:t>
            </a:r>
          </a:p>
          <a:p>
            <a:endParaRPr kumimoji="1" lang="en-US" altLang="ja-JP" dirty="0"/>
          </a:p>
          <a:p>
            <a:endParaRPr lang="en-US" altLang="ja-JP" dirty="0"/>
          </a:p>
          <a:p>
            <a:endParaRPr kumimoji="1" lang="en-US" altLang="ja-JP" dirty="0"/>
          </a:p>
          <a:p>
            <a:endParaRPr lang="en-US" altLang="ja-JP" dirty="0"/>
          </a:p>
          <a:p>
            <a:r>
              <a:rPr kumimoji="1" lang="en-US" altLang="ja-JP" dirty="0"/>
              <a:t>02:</a:t>
            </a:r>
          </a:p>
          <a:p>
            <a:endParaRPr lang="en-US" altLang="ja-JP" dirty="0"/>
          </a:p>
          <a:p>
            <a:endParaRPr kumimoji="1" lang="en-US" altLang="ja-JP" dirty="0"/>
          </a:p>
          <a:p>
            <a:endParaRPr kumimoji="1" lang="en-US" altLang="ja-JP" dirty="0"/>
          </a:p>
          <a:p>
            <a:endParaRPr kumimoji="1" lang="ja-JP" altLang="en-US" dirty="0"/>
          </a:p>
        </p:txBody>
      </p:sp>
      <p:cxnSp>
        <p:nvCxnSpPr>
          <p:cNvPr id="15" name="直線コネクタ 14"/>
          <p:cNvCxnSpPr/>
          <p:nvPr/>
        </p:nvCxnSpPr>
        <p:spPr>
          <a:xfrm>
            <a:off x="8470840" y="1735405"/>
            <a:ext cx="33121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p:nvPr/>
        </p:nvCxnSpPr>
        <p:spPr>
          <a:xfrm flipH="1">
            <a:off x="4632960" y="1603306"/>
            <a:ext cx="3837880" cy="9836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1051560" y="2390022"/>
            <a:ext cx="2971800" cy="1200329"/>
          </a:xfrm>
          <a:prstGeom prst="rect">
            <a:avLst/>
          </a:prstGeom>
          <a:noFill/>
          <a:ln w="25400">
            <a:solidFill>
              <a:schemeClr val="accent1"/>
            </a:solidFill>
          </a:ln>
        </p:spPr>
        <p:txBody>
          <a:bodyPr wrap="square" rtlCol="0">
            <a:spAutoFit/>
          </a:bodyPr>
          <a:lstStyle/>
          <a:p>
            <a:r>
              <a:rPr lang="ja-JP" altLang="en-US" dirty="0"/>
              <a:t>タグラベル（</a:t>
            </a:r>
            <a:r>
              <a:rPr lang="en-US" altLang="ja-JP" dirty="0"/>
              <a:t>Tag</a:t>
            </a:r>
            <a:r>
              <a:rPr kumimoji="1" lang="en-US" altLang="ja-JP" dirty="0"/>
              <a:t>_ Label</a:t>
            </a:r>
            <a:r>
              <a:rPr kumimoji="1" lang="ja-JP" altLang="en-US" dirty="0"/>
              <a:t>）</a:t>
            </a:r>
            <a:endParaRPr kumimoji="1" lang="en-US" altLang="ja-JP" dirty="0"/>
          </a:p>
          <a:p>
            <a:endParaRPr lang="en-US" altLang="ja-JP" dirty="0"/>
          </a:p>
          <a:p>
            <a:endParaRPr kumimoji="1" lang="en-US" altLang="ja-JP" dirty="0"/>
          </a:p>
          <a:p>
            <a:endParaRPr kumimoji="1" lang="ja-JP" altLang="en-US" dirty="0"/>
          </a:p>
        </p:txBody>
      </p:sp>
      <p:pic>
        <p:nvPicPr>
          <p:cNvPr id="19" name="図 18"/>
          <p:cNvPicPr>
            <a:picLocks noChangeAspect="1"/>
          </p:cNvPicPr>
          <p:nvPr/>
        </p:nvPicPr>
        <p:blipFill>
          <a:blip r:embed="rId4"/>
          <a:stretch>
            <a:fillRect/>
          </a:stretch>
        </p:blipFill>
        <p:spPr>
          <a:xfrm>
            <a:off x="5274704" y="4996463"/>
            <a:ext cx="2941955" cy="350008"/>
          </a:xfrm>
          <a:prstGeom prst="rect">
            <a:avLst/>
          </a:prstGeom>
        </p:spPr>
      </p:pic>
      <p:pic>
        <p:nvPicPr>
          <p:cNvPr id="22" name="図 21"/>
          <p:cNvPicPr>
            <a:picLocks noChangeAspect="1"/>
          </p:cNvPicPr>
          <p:nvPr/>
        </p:nvPicPr>
        <p:blipFill>
          <a:blip r:embed="rId5"/>
          <a:stretch>
            <a:fillRect/>
          </a:stretch>
        </p:blipFill>
        <p:spPr>
          <a:xfrm>
            <a:off x="5299072" y="3611850"/>
            <a:ext cx="957264" cy="391190"/>
          </a:xfrm>
          <a:prstGeom prst="rect">
            <a:avLst/>
          </a:prstGeom>
        </p:spPr>
      </p:pic>
      <p:pic>
        <p:nvPicPr>
          <p:cNvPr id="23" name="図 22"/>
          <p:cNvPicPr>
            <a:picLocks noChangeAspect="1"/>
          </p:cNvPicPr>
          <p:nvPr/>
        </p:nvPicPr>
        <p:blipFill>
          <a:blip r:embed="rId6"/>
          <a:stretch>
            <a:fillRect/>
          </a:stretch>
        </p:blipFill>
        <p:spPr>
          <a:xfrm>
            <a:off x="5299072" y="4203588"/>
            <a:ext cx="1498313" cy="655512"/>
          </a:xfrm>
          <a:prstGeom prst="rect">
            <a:avLst/>
          </a:prstGeom>
        </p:spPr>
      </p:pic>
      <p:pic>
        <p:nvPicPr>
          <p:cNvPr id="24" name="図 23"/>
          <p:cNvPicPr>
            <a:picLocks noChangeAspect="1"/>
          </p:cNvPicPr>
          <p:nvPr/>
        </p:nvPicPr>
        <p:blipFill>
          <a:blip r:embed="rId7"/>
          <a:stretch>
            <a:fillRect/>
          </a:stretch>
        </p:blipFill>
        <p:spPr>
          <a:xfrm>
            <a:off x="7227870" y="5561198"/>
            <a:ext cx="979200" cy="984000"/>
          </a:xfrm>
          <a:prstGeom prst="rect">
            <a:avLst/>
          </a:prstGeom>
        </p:spPr>
      </p:pic>
      <p:pic>
        <p:nvPicPr>
          <p:cNvPr id="25" name="図 24"/>
          <p:cNvPicPr>
            <a:picLocks noChangeAspect="1"/>
          </p:cNvPicPr>
          <p:nvPr/>
        </p:nvPicPr>
        <p:blipFill>
          <a:blip r:embed="rId8"/>
          <a:stretch>
            <a:fillRect/>
          </a:stretch>
        </p:blipFill>
        <p:spPr>
          <a:xfrm>
            <a:off x="5299072" y="5621198"/>
            <a:ext cx="864000" cy="864000"/>
          </a:xfrm>
          <a:prstGeom prst="rect">
            <a:avLst/>
          </a:prstGeom>
        </p:spPr>
      </p:pic>
      <p:sp>
        <p:nvSpPr>
          <p:cNvPr id="26" name="テキスト ボックス 25"/>
          <p:cNvSpPr txBox="1"/>
          <p:nvPr/>
        </p:nvSpPr>
        <p:spPr>
          <a:xfrm>
            <a:off x="5204217" y="3051125"/>
            <a:ext cx="3082928" cy="3693319"/>
          </a:xfrm>
          <a:prstGeom prst="rect">
            <a:avLst/>
          </a:prstGeom>
          <a:noFill/>
          <a:ln>
            <a:solidFill>
              <a:schemeClr val="accent1"/>
            </a:solidFill>
          </a:ln>
        </p:spPr>
        <p:txBody>
          <a:bodyPr wrap="square" rtlCol="0">
            <a:spAutoFit/>
          </a:bodyPr>
          <a:lstStyle/>
          <a:p>
            <a:r>
              <a:rPr kumimoji="1" lang="ja-JP" altLang="en-US" dirty="0"/>
              <a:t>パターン（</a:t>
            </a:r>
            <a:r>
              <a:rPr kumimoji="1" lang="en-US" altLang="ja-JP" dirty="0"/>
              <a:t>Pattern</a:t>
            </a:r>
            <a:r>
              <a:rPr kumimoji="1" lang="ja-JP" altLang="en-US" dirty="0"/>
              <a:t>）</a:t>
            </a:r>
            <a:endParaRPr kumimoji="1" lang="en-US" altLang="ja-JP" dirty="0"/>
          </a:p>
          <a:p>
            <a:r>
              <a:rPr lang="en-US" altLang="ja-JP" dirty="0"/>
              <a:t>01:</a:t>
            </a:r>
          </a:p>
          <a:p>
            <a:endParaRPr kumimoji="1" lang="en-US" altLang="ja-JP" dirty="0"/>
          </a:p>
          <a:p>
            <a:r>
              <a:rPr lang="en-US" altLang="ja-JP" dirty="0"/>
              <a:t>02:</a:t>
            </a:r>
          </a:p>
          <a:p>
            <a:endParaRPr kumimoji="1" lang="en-US" altLang="ja-JP" dirty="0"/>
          </a:p>
          <a:p>
            <a:endParaRPr lang="en-US" altLang="ja-JP" dirty="0"/>
          </a:p>
          <a:p>
            <a:r>
              <a:rPr kumimoji="1" lang="en-US" altLang="ja-JP" dirty="0"/>
              <a:t>03:</a:t>
            </a:r>
          </a:p>
          <a:p>
            <a:endParaRPr lang="en-US" altLang="ja-JP" dirty="0"/>
          </a:p>
          <a:p>
            <a:r>
              <a:rPr kumimoji="1" lang="en-US" altLang="ja-JP" dirty="0"/>
              <a:t>04:                               05:</a:t>
            </a:r>
          </a:p>
          <a:p>
            <a:endParaRPr lang="en-US" altLang="ja-JP" dirty="0"/>
          </a:p>
          <a:p>
            <a:endParaRPr kumimoji="1" lang="en-US" altLang="ja-JP" dirty="0"/>
          </a:p>
          <a:p>
            <a:endParaRPr lang="en-US" altLang="ja-JP" dirty="0"/>
          </a:p>
          <a:p>
            <a:endParaRPr kumimoji="1" lang="ja-JP" altLang="en-US" dirty="0"/>
          </a:p>
        </p:txBody>
      </p:sp>
      <p:cxnSp>
        <p:nvCxnSpPr>
          <p:cNvPr id="28" name="直線コネクタ 27"/>
          <p:cNvCxnSpPr/>
          <p:nvPr/>
        </p:nvCxnSpPr>
        <p:spPr>
          <a:xfrm>
            <a:off x="5204217" y="3410117"/>
            <a:ext cx="3096503" cy="0"/>
          </a:xfrm>
          <a:prstGeom prst="line">
            <a:avLst/>
          </a:prstGeom>
        </p:spPr>
        <p:style>
          <a:lnRef idx="1">
            <a:schemeClr val="accent1"/>
          </a:lnRef>
          <a:fillRef idx="0">
            <a:schemeClr val="accent1"/>
          </a:fillRef>
          <a:effectRef idx="0">
            <a:schemeClr val="accent1"/>
          </a:effectRef>
          <a:fontRef idx="minor">
            <a:schemeClr val="tx1"/>
          </a:fontRef>
        </p:style>
      </p:cxnSp>
      <p:sp>
        <p:nvSpPr>
          <p:cNvPr id="30" name="テキスト ボックス 29"/>
          <p:cNvSpPr txBox="1"/>
          <p:nvPr/>
        </p:nvSpPr>
        <p:spPr>
          <a:xfrm>
            <a:off x="805120" y="4566878"/>
            <a:ext cx="3218240" cy="1477328"/>
          </a:xfrm>
          <a:prstGeom prst="rect">
            <a:avLst/>
          </a:prstGeom>
          <a:noFill/>
          <a:ln>
            <a:solidFill>
              <a:schemeClr val="accent1"/>
            </a:solidFill>
          </a:ln>
        </p:spPr>
        <p:txBody>
          <a:bodyPr wrap="square" rtlCol="0">
            <a:spAutoFit/>
          </a:bodyPr>
          <a:lstStyle/>
          <a:p>
            <a:r>
              <a:rPr kumimoji="1" lang="ja-JP" altLang="en-US" dirty="0"/>
              <a:t>内容種別（</a:t>
            </a:r>
            <a:r>
              <a:rPr kumimoji="1" lang="en-US" altLang="ja-JP" dirty="0"/>
              <a:t>Content Type</a:t>
            </a:r>
            <a:r>
              <a:rPr kumimoji="1" lang="ja-JP" altLang="en-US" dirty="0"/>
              <a:t>）</a:t>
            </a:r>
            <a:endParaRPr kumimoji="1" lang="en-US" altLang="ja-JP" dirty="0"/>
          </a:p>
          <a:p>
            <a:r>
              <a:rPr lang="en-US" altLang="ja-JP" dirty="0"/>
              <a:t>01: </a:t>
            </a:r>
            <a:r>
              <a:rPr lang="ja-JP" altLang="en-US" dirty="0"/>
              <a:t>文字列（</a:t>
            </a:r>
            <a:r>
              <a:rPr lang="en-US" altLang="ja-JP" dirty="0"/>
              <a:t>Text</a:t>
            </a:r>
            <a:r>
              <a:rPr lang="ja-JP" altLang="en-US" dirty="0"/>
              <a:t>）</a:t>
            </a:r>
            <a:endParaRPr lang="en-US" altLang="ja-JP" dirty="0"/>
          </a:p>
          <a:p>
            <a:r>
              <a:rPr kumimoji="1" lang="en-US" altLang="ja-JP" dirty="0"/>
              <a:t>02: </a:t>
            </a:r>
            <a:r>
              <a:rPr kumimoji="1" lang="ja-JP" altLang="en-US" dirty="0"/>
              <a:t>バーコード（</a:t>
            </a:r>
            <a:r>
              <a:rPr kumimoji="1" lang="en-US" altLang="ja-JP" dirty="0"/>
              <a:t>Bar Code</a:t>
            </a:r>
            <a:r>
              <a:rPr kumimoji="1" lang="ja-JP" altLang="en-US" dirty="0"/>
              <a:t>）</a:t>
            </a:r>
            <a:endParaRPr kumimoji="1" lang="en-US" altLang="ja-JP" dirty="0"/>
          </a:p>
          <a:p>
            <a:r>
              <a:rPr lang="en-US" altLang="ja-JP" dirty="0"/>
              <a:t>03: QR</a:t>
            </a:r>
            <a:r>
              <a:rPr lang="ja-JP" altLang="en-US" dirty="0"/>
              <a:t>コード（</a:t>
            </a:r>
            <a:r>
              <a:rPr lang="en-US" altLang="ja-JP" dirty="0"/>
              <a:t>QR Code</a:t>
            </a:r>
            <a:r>
              <a:rPr lang="ja-JP" altLang="en-US" dirty="0"/>
              <a:t>）</a:t>
            </a:r>
            <a:endParaRPr lang="en-US" altLang="ja-JP" dirty="0"/>
          </a:p>
          <a:p>
            <a:r>
              <a:rPr kumimoji="1" lang="en-US" altLang="ja-JP" dirty="0"/>
              <a:t>04: RFID</a:t>
            </a:r>
            <a:endParaRPr kumimoji="1" lang="ja-JP" altLang="en-US" dirty="0"/>
          </a:p>
        </p:txBody>
      </p:sp>
      <p:cxnSp>
        <p:nvCxnSpPr>
          <p:cNvPr id="32" name="直線コネクタ 31"/>
          <p:cNvCxnSpPr/>
          <p:nvPr/>
        </p:nvCxnSpPr>
        <p:spPr>
          <a:xfrm>
            <a:off x="805120" y="4859100"/>
            <a:ext cx="323748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p:nvPr/>
        </p:nvCxnSpPr>
        <p:spPr>
          <a:xfrm flipH="1" flipV="1">
            <a:off x="2601942" y="3348815"/>
            <a:ext cx="459612" cy="11917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p:nvPr/>
        </p:nvCxnSpPr>
        <p:spPr>
          <a:xfrm flipH="1" flipV="1">
            <a:off x="3642360" y="2771597"/>
            <a:ext cx="1561857" cy="4270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9276080" y="5171467"/>
            <a:ext cx="1832160" cy="1200329"/>
          </a:xfrm>
          <a:prstGeom prst="rect">
            <a:avLst/>
          </a:prstGeom>
          <a:noFill/>
          <a:ln>
            <a:solidFill>
              <a:schemeClr val="accent1"/>
            </a:solidFill>
          </a:ln>
        </p:spPr>
        <p:txBody>
          <a:bodyPr wrap="square" rtlCol="0">
            <a:spAutoFit/>
          </a:bodyPr>
          <a:lstStyle/>
          <a:p>
            <a:r>
              <a:rPr kumimoji="1" lang="en-US" altLang="ja-JP" dirty="0"/>
              <a:t>AIDC Contents</a:t>
            </a:r>
          </a:p>
          <a:p>
            <a:r>
              <a:rPr lang="en-US" altLang="ja-JP" dirty="0"/>
              <a:t>Identifier</a:t>
            </a:r>
          </a:p>
          <a:p>
            <a:r>
              <a:rPr kumimoji="1" lang="en-US" altLang="ja-JP" dirty="0"/>
              <a:t>Name</a:t>
            </a:r>
          </a:p>
          <a:p>
            <a:r>
              <a:rPr lang="en-US" altLang="ja-JP" dirty="0"/>
              <a:t>Text</a:t>
            </a:r>
            <a:endParaRPr kumimoji="1" lang="ja-JP" altLang="en-US" dirty="0"/>
          </a:p>
        </p:txBody>
      </p:sp>
      <p:cxnSp>
        <p:nvCxnSpPr>
          <p:cNvPr id="41" name="直線矢印コネクタ 40"/>
          <p:cNvCxnSpPr/>
          <p:nvPr/>
        </p:nvCxnSpPr>
        <p:spPr>
          <a:xfrm flipH="1">
            <a:off x="8056880" y="5561198"/>
            <a:ext cx="1219200" cy="8105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flipV="1">
            <a:off x="9276080" y="5445760"/>
            <a:ext cx="1832160" cy="10160"/>
          </a:xfrm>
          <a:prstGeom prst="line">
            <a:avLst/>
          </a:prstGeom>
        </p:spPr>
        <p:style>
          <a:lnRef idx="1">
            <a:schemeClr val="accent1"/>
          </a:lnRef>
          <a:fillRef idx="0">
            <a:schemeClr val="accent1"/>
          </a:fillRef>
          <a:effectRef idx="0">
            <a:schemeClr val="accent1"/>
          </a:effectRef>
          <a:fontRef idx="minor">
            <a:schemeClr val="tx1"/>
          </a:fontRef>
        </p:style>
      </p:cxnSp>
      <p:sp>
        <p:nvSpPr>
          <p:cNvPr id="45" name="テキスト ボックス 44"/>
          <p:cNvSpPr txBox="1"/>
          <p:nvPr/>
        </p:nvSpPr>
        <p:spPr>
          <a:xfrm>
            <a:off x="294640" y="182880"/>
            <a:ext cx="4585704" cy="584775"/>
          </a:xfrm>
          <a:prstGeom prst="rect">
            <a:avLst/>
          </a:prstGeom>
          <a:solidFill>
            <a:schemeClr val="accent1">
              <a:lumMod val="40000"/>
              <a:lumOff val="60000"/>
            </a:schemeClr>
          </a:solidFill>
        </p:spPr>
        <p:txBody>
          <a:bodyPr wrap="square" rtlCol="0">
            <a:spAutoFit/>
          </a:bodyPr>
          <a:lstStyle/>
          <a:p>
            <a:r>
              <a:rPr kumimoji="1" lang="ja-JP" altLang="en-US" sz="3200" dirty="0"/>
              <a:t>現品票モデルイメージ</a:t>
            </a:r>
            <a:endParaRPr kumimoji="1" lang="en-US" altLang="ja-JP" sz="3200" dirty="0"/>
          </a:p>
        </p:txBody>
      </p:sp>
      <p:sp>
        <p:nvSpPr>
          <p:cNvPr id="46" name="テキスト ボックス 45"/>
          <p:cNvSpPr txBox="1"/>
          <p:nvPr/>
        </p:nvSpPr>
        <p:spPr>
          <a:xfrm>
            <a:off x="8724840" y="6414235"/>
            <a:ext cx="3322320" cy="276999"/>
          </a:xfrm>
          <a:prstGeom prst="rect">
            <a:avLst/>
          </a:prstGeom>
          <a:noFill/>
        </p:spPr>
        <p:txBody>
          <a:bodyPr wrap="square" rtlCol="0">
            <a:spAutoFit/>
          </a:bodyPr>
          <a:lstStyle/>
          <a:p>
            <a:r>
              <a:rPr kumimoji="1" lang="en-US" altLang="ja-JP" sz="1200" dirty="0"/>
              <a:t>* AIDC : Automatic Identification and Data Capture</a:t>
            </a:r>
            <a:endParaRPr kumimoji="1" lang="ja-JP" altLang="en-US" sz="1200" dirty="0"/>
          </a:p>
        </p:txBody>
      </p:sp>
      <p:sp>
        <p:nvSpPr>
          <p:cNvPr id="47" name="テキスト ボックス 46"/>
          <p:cNvSpPr txBox="1"/>
          <p:nvPr/>
        </p:nvSpPr>
        <p:spPr>
          <a:xfrm>
            <a:off x="805120" y="2106712"/>
            <a:ext cx="1283520" cy="369332"/>
          </a:xfrm>
          <a:prstGeom prst="rect">
            <a:avLst/>
          </a:prstGeom>
          <a:noFill/>
        </p:spPr>
        <p:txBody>
          <a:bodyPr wrap="square" rtlCol="0">
            <a:spAutoFit/>
          </a:bodyPr>
          <a:lstStyle/>
          <a:p>
            <a:r>
              <a:rPr kumimoji="1" lang="en-US" altLang="ja-JP" dirty="0"/>
              <a:t>(1..n)</a:t>
            </a:r>
            <a:endParaRPr kumimoji="1" lang="ja-JP" altLang="en-US" dirty="0"/>
          </a:p>
        </p:txBody>
      </p:sp>
      <p:sp>
        <p:nvSpPr>
          <p:cNvPr id="48" name="テキスト ボックス 47"/>
          <p:cNvSpPr txBox="1"/>
          <p:nvPr/>
        </p:nvSpPr>
        <p:spPr>
          <a:xfrm>
            <a:off x="8481390" y="5402299"/>
            <a:ext cx="1283520" cy="369332"/>
          </a:xfrm>
          <a:prstGeom prst="rect">
            <a:avLst/>
          </a:prstGeom>
          <a:noFill/>
        </p:spPr>
        <p:txBody>
          <a:bodyPr wrap="square" rtlCol="0">
            <a:spAutoFit/>
          </a:bodyPr>
          <a:lstStyle/>
          <a:p>
            <a:r>
              <a:rPr kumimoji="1" lang="en-US" altLang="ja-JP" dirty="0"/>
              <a:t>(0..n)</a:t>
            </a:r>
            <a:endParaRPr kumimoji="1" lang="ja-JP" altLang="en-US" dirty="0"/>
          </a:p>
        </p:txBody>
      </p:sp>
      <p:sp>
        <p:nvSpPr>
          <p:cNvPr id="49" name="テキスト ボックス 48"/>
          <p:cNvSpPr txBox="1"/>
          <p:nvPr/>
        </p:nvSpPr>
        <p:spPr>
          <a:xfrm>
            <a:off x="1486753" y="2962772"/>
            <a:ext cx="2142031" cy="646331"/>
          </a:xfrm>
          <a:prstGeom prst="rect">
            <a:avLst/>
          </a:prstGeom>
          <a:noFill/>
          <a:ln>
            <a:solidFill>
              <a:schemeClr val="accent1"/>
            </a:solidFill>
          </a:ln>
        </p:spPr>
        <p:txBody>
          <a:bodyPr wrap="square" rtlCol="0">
            <a:spAutoFit/>
          </a:bodyPr>
          <a:lstStyle/>
          <a:p>
            <a:r>
              <a:rPr kumimoji="1" lang="ja-JP" altLang="en-US" dirty="0"/>
              <a:t>ラベル（</a:t>
            </a:r>
            <a:r>
              <a:rPr kumimoji="1" lang="en-US" altLang="ja-JP" dirty="0"/>
              <a:t>Label</a:t>
            </a:r>
            <a:r>
              <a:rPr kumimoji="1" lang="ja-JP" altLang="en-US" dirty="0"/>
              <a:t>）</a:t>
            </a:r>
            <a:r>
              <a:rPr kumimoji="1" lang="en-US" altLang="ja-JP" dirty="0"/>
              <a:t> </a:t>
            </a:r>
            <a:r>
              <a:rPr kumimoji="1" lang="ja-JP" altLang="en-US" dirty="0"/>
              <a:t>内容（</a:t>
            </a:r>
            <a:r>
              <a:rPr kumimoji="1" lang="en-US" altLang="ja-JP" dirty="0"/>
              <a:t>Content</a:t>
            </a:r>
            <a:r>
              <a:rPr kumimoji="1" lang="ja-JP" altLang="en-US" dirty="0"/>
              <a:t>）</a:t>
            </a:r>
          </a:p>
        </p:txBody>
      </p:sp>
      <p:cxnSp>
        <p:nvCxnSpPr>
          <p:cNvPr id="51" name="直線矢印コネクタ 50"/>
          <p:cNvCxnSpPr>
            <a:endCxn id="49" idx="3"/>
          </p:cNvCxnSpPr>
          <p:nvPr/>
        </p:nvCxnSpPr>
        <p:spPr>
          <a:xfrm flipH="1" flipV="1">
            <a:off x="3628784" y="3285938"/>
            <a:ext cx="1670288" cy="10799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4" name="テキスト ボックス 53"/>
          <p:cNvSpPr txBox="1"/>
          <p:nvPr/>
        </p:nvSpPr>
        <p:spPr>
          <a:xfrm>
            <a:off x="1363160" y="2676996"/>
            <a:ext cx="1283520" cy="369332"/>
          </a:xfrm>
          <a:prstGeom prst="rect">
            <a:avLst/>
          </a:prstGeom>
          <a:noFill/>
        </p:spPr>
        <p:txBody>
          <a:bodyPr wrap="square" rtlCol="0">
            <a:spAutoFit/>
          </a:bodyPr>
          <a:lstStyle/>
          <a:p>
            <a:r>
              <a:rPr kumimoji="1" lang="en-US" altLang="ja-JP" dirty="0"/>
              <a:t>(1..n)</a:t>
            </a:r>
            <a:endParaRPr kumimoji="1" lang="ja-JP" altLang="en-US" dirty="0"/>
          </a:p>
        </p:txBody>
      </p:sp>
    </p:spTree>
    <p:extLst>
      <p:ext uri="{BB962C8B-B14F-4D97-AF65-F5344CB8AC3E}">
        <p14:creationId xmlns:p14="http://schemas.microsoft.com/office/powerpoint/2010/main" val="9342672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74319" y="304800"/>
            <a:ext cx="4526281" cy="646331"/>
          </a:xfrm>
          <a:prstGeom prst="rect">
            <a:avLst/>
          </a:prstGeom>
          <a:noFill/>
          <a:ln>
            <a:solidFill>
              <a:schemeClr val="accent1"/>
            </a:solidFill>
          </a:ln>
        </p:spPr>
        <p:txBody>
          <a:bodyPr wrap="square" rtlCol="0">
            <a:spAutoFit/>
          </a:bodyPr>
          <a:lstStyle/>
          <a:p>
            <a:r>
              <a:rPr kumimoji="1" lang="ja-JP" altLang="en-US" dirty="0"/>
              <a:t>納入指示明細行</a:t>
            </a:r>
            <a:endParaRPr kumimoji="1" lang="en-US" altLang="ja-JP" dirty="0"/>
          </a:p>
          <a:p>
            <a:r>
              <a:rPr kumimoji="1" lang="en-US" altLang="ja-JP" dirty="0"/>
              <a:t>CISSL_ Supply Chain_ Trade Line Item</a:t>
            </a:r>
            <a:endParaRPr kumimoji="1" lang="ja-JP" altLang="en-US" dirty="0"/>
          </a:p>
        </p:txBody>
      </p:sp>
      <p:sp>
        <p:nvSpPr>
          <p:cNvPr id="3" name="テキスト ボックス 2"/>
          <p:cNvSpPr txBox="1"/>
          <p:nvPr/>
        </p:nvSpPr>
        <p:spPr>
          <a:xfrm>
            <a:off x="1696720" y="1148080"/>
            <a:ext cx="4234848" cy="1200329"/>
          </a:xfrm>
          <a:prstGeom prst="rect">
            <a:avLst/>
          </a:prstGeom>
          <a:noFill/>
          <a:ln>
            <a:solidFill>
              <a:schemeClr val="accent1"/>
            </a:solidFill>
          </a:ln>
        </p:spPr>
        <p:txBody>
          <a:bodyPr wrap="square" rtlCol="0">
            <a:spAutoFit/>
          </a:bodyPr>
          <a:lstStyle/>
          <a:p>
            <a:r>
              <a:rPr lang="ja-JP" altLang="en-US" dirty="0"/>
              <a:t>現品票：</a:t>
            </a:r>
            <a:r>
              <a:rPr lang="en-US" altLang="ja-JP" dirty="0"/>
              <a:t>Logistics</a:t>
            </a:r>
            <a:r>
              <a:rPr kumimoji="1" lang="en-US" altLang="ja-JP" dirty="0"/>
              <a:t>_ Identification Tag</a:t>
            </a:r>
          </a:p>
          <a:p>
            <a:r>
              <a:rPr lang="en-US" altLang="ja-JP" dirty="0"/>
              <a:t>Identification. Identifier</a:t>
            </a:r>
          </a:p>
          <a:p>
            <a:r>
              <a:rPr kumimoji="1" lang="en-US" altLang="ja-JP" dirty="0"/>
              <a:t>Type. Code</a:t>
            </a:r>
          </a:p>
          <a:p>
            <a:r>
              <a:rPr lang="en-US" altLang="ja-JP" dirty="0"/>
              <a:t>Size. Code</a:t>
            </a:r>
            <a:endParaRPr kumimoji="1" lang="ja-JP" altLang="en-US" dirty="0"/>
          </a:p>
        </p:txBody>
      </p:sp>
      <p:sp>
        <p:nvSpPr>
          <p:cNvPr id="4" name="テキスト ボックス 3"/>
          <p:cNvSpPr txBox="1"/>
          <p:nvPr/>
        </p:nvSpPr>
        <p:spPr>
          <a:xfrm>
            <a:off x="3403600" y="2550716"/>
            <a:ext cx="3799840" cy="923330"/>
          </a:xfrm>
          <a:prstGeom prst="rect">
            <a:avLst/>
          </a:prstGeom>
          <a:noFill/>
          <a:ln>
            <a:solidFill>
              <a:schemeClr val="accent1"/>
            </a:solidFill>
          </a:ln>
        </p:spPr>
        <p:txBody>
          <a:bodyPr wrap="square" rtlCol="0">
            <a:spAutoFit/>
          </a:bodyPr>
          <a:lstStyle/>
          <a:p>
            <a:r>
              <a:rPr lang="ja-JP" altLang="en-US" dirty="0"/>
              <a:t>タグラベル：</a:t>
            </a:r>
            <a:r>
              <a:rPr lang="en-US" altLang="ja-JP" dirty="0"/>
              <a:t>Tag</a:t>
            </a:r>
            <a:r>
              <a:rPr kumimoji="1" lang="en-US" altLang="ja-JP" dirty="0"/>
              <a:t>_ Label</a:t>
            </a:r>
          </a:p>
          <a:p>
            <a:r>
              <a:rPr lang="en-US" altLang="ja-JP" dirty="0"/>
              <a:t>Identification. Identifier</a:t>
            </a:r>
          </a:p>
          <a:p>
            <a:r>
              <a:rPr lang="en-US" altLang="ja-JP" dirty="0"/>
              <a:t>Pattern</a:t>
            </a:r>
            <a:r>
              <a:rPr kumimoji="1" lang="en-US" altLang="ja-JP" dirty="0"/>
              <a:t>. Code</a:t>
            </a:r>
          </a:p>
        </p:txBody>
      </p:sp>
      <p:sp>
        <p:nvSpPr>
          <p:cNvPr id="5" name="テキスト ボックス 4"/>
          <p:cNvSpPr txBox="1"/>
          <p:nvPr/>
        </p:nvSpPr>
        <p:spPr>
          <a:xfrm>
            <a:off x="6929120" y="5355988"/>
            <a:ext cx="4297680" cy="1200329"/>
          </a:xfrm>
          <a:prstGeom prst="rect">
            <a:avLst/>
          </a:prstGeom>
          <a:noFill/>
          <a:ln>
            <a:solidFill>
              <a:schemeClr val="accent1"/>
            </a:solidFill>
          </a:ln>
        </p:spPr>
        <p:txBody>
          <a:bodyPr wrap="square" rtlCol="0">
            <a:spAutoFit/>
          </a:bodyPr>
          <a:lstStyle/>
          <a:p>
            <a:r>
              <a:rPr lang="en-US" altLang="ja-JP" dirty="0"/>
              <a:t>Tag</a:t>
            </a:r>
            <a:r>
              <a:rPr kumimoji="1" lang="en-US" altLang="ja-JP" dirty="0"/>
              <a:t>_ AIDC Content</a:t>
            </a:r>
          </a:p>
          <a:p>
            <a:r>
              <a:rPr lang="en-US" altLang="ja-JP" dirty="0"/>
              <a:t>Identification. Identifier</a:t>
            </a:r>
          </a:p>
          <a:p>
            <a:r>
              <a:rPr lang="en-US" altLang="ja-JP" dirty="0"/>
              <a:t>Name</a:t>
            </a:r>
            <a:r>
              <a:rPr kumimoji="1" lang="en-US" altLang="ja-JP" dirty="0"/>
              <a:t>. </a:t>
            </a:r>
            <a:r>
              <a:rPr lang="en-US" altLang="ja-JP" dirty="0"/>
              <a:t>Text</a:t>
            </a:r>
            <a:endParaRPr kumimoji="1" lang="en-US" altLang="ja-JP" dirty="0"/>
          </a:p>
          <a:p>
            <a:r>
              <a:rPr lang="en-US" altLang="ja-JP" dirty="0"/>
              <a:t>Specified. Text</a:t>
            </a:r>
            <a:endParaRPr kumimoji="1" lang="ja-JP" altLang="en-US" dirty="0"/>
          </a:p>
        </p:txBody>
      </p:sp>
      <p:sp>
        <p:nvSpPr>
          <p:cNvPr id="6" name="テキスト ボックス 5"/>
          <p:cNvSpPr txBox="1"/>
          <p:nvPr/>
        </p:nvSpPr>
        <p:spPr>
          <a:xfrm>
            <a:off x="5140960" y="3676353"/>
            <a:ext cx="4736966" cy="1477328"/>
          </a:xfrm>
          <a:prstGeom prst="rect">
            <a:avLst/>
          </a:prstGeom>
          <a:noFill/>
          <a:ln>
            <a:solidFill>
              <a:schemeClr val="accent1"/>
            </a:solidFill>
          </a:ln>
        </p:spPr>
        <p:txBody>
          <a:bodyPr wrap="square" rtlCol="0">
            <a:spAutoFit/>
          </a:bodyPr>
          <a:lstStyle/>
          <a:p>
            <a:r>
              <a:rPr lang="ja-JP" altLang="en-US" dirty="0"/>
              <a:t>タグラベル内容：</a:t>
            </a:r>
            <a:r>
              <a:rPr lang="en-US" altLang="ja-JP" dirty="0"/>
              <a:t>Tag</a:t>
            </a:r>
            <a:r>
              <a:rPr kumimoji="1" lang="en-US" altLang="ja-JP" dirty="0"/>
              <a:t> _ Label Content</a:t>
            </a:r>
          </a:p>
          <a:p>
            <a:r>
              <a:rPr lang="en-US" altLang="ja-JP" dirty="0"/>
              <a:t>Identification. Identifier</a:t>
            </a:r>
          </a:p>
          <a:p>
            <a:r>
              <a:rPr lang="en-US" altLang="ja-JP" dirty="0"/>
              <a:t>Type. Code</a:t>
            </a:r>
          </a:p>
          <a:p>
            <a:r>
              <a:rPr kumimoji="1" lang="en-US" altLang="ja-JP" dirty="0"/>
              <a:t>Specified. Text</a:t>
            </a:r>
          </a:p>
          <a:p>
            <a:r>
              <a:rPr lang="en-US" altLang="ja-JP" dirty="0"/>
              <a:t>Image. Binary Object</a:t>
            </a:r>
            <a:endParaRPr kumimoji="1" lang="ja-JP" altLang="en-US" dirty="0"/>
          </a:p>
        </p:txBody>
      </p:sp>
      <p:sp>
        <p:nvSpPr>
          <p:cNvPr id="7" name="テキスト ボックス 6"/>
          <p:cNvSpPr txBox="1"/>
          <p:nvPr/>
        </p:nvSpPr>
        <p:spPr>
          <a:xfrm>
            <a:off x="7203440" y="304800"/>
            <a:ext cx="4612640" cy="584775"/>
          </a:xfrm>
          <a:prstGeom prst="rect">
            <a:avLst/>
          </a:prstGeom>
          <a:solidFill>
            <a:schemeClr val="accent1">
              <a:lumMod val="40000"/>
              <a:lumOff val="60000"/>
            </a:schemeClr>
          </a:solidFill>
        </p:spPr>
        <p:txBody>
          <a:bodyPr wrap="square" rtlCol="0">
            <a:spAutoFit/>
          </a:bodyPr>
          <a:lstStyle/>
          <a:p>
            <a:pPr algn="ctr"/>
            <a:r>
              <a:rPr lang="ja-JP" altLang="en-US" sz="3200" dirty="0"/>
              <a:t>現品票データモデル</a:t>
            </a:r>
            <a:endParaRPr kumimoji="1" lang="ja-JP" altLang="en-US" sz="3200" dirty="0"/>
          </a:p>
        </p:txBody>
      </p:sp>
      <p:cxnSp>
        <p:nvCxnSpPr>
          <p:cNvPr id="9" name="直線コネクタ 8"/>
          <p:cNvCxnSpPr/>
          <p:nvPr/>
        </p:nvCxnSpPr>
        <p:spPr>
          <a:xfrm>
            <a:off x="558800" y="962015"/>
            <a:ext cx="0" cy="7862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線コネクタ 10"/>
          <p:cNvCxnSpPr>
            <a:endCxn id="3" idx="1"/>
          </p:cNvCxnSpPr>
          <p:nvPr/>
        </p:nvCxnSpPr>
        <p:spPr>
          <a:xfrm>
            <a:off x="558800" y="1748244"/>
            <a:ext cx="113792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1960880" y="2348409"/>
            <a:ext cx="0" cy="663972"/>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線コネクタ 21"/>
          <p:cNvCxnSpPr>
            <a:endCxn id="4" idx="1"/>
          </p:cNvCxnSpPr>
          <p:nvPr/>
        </p:nvCxnSpPr>
        <p:spPr>
          <a:xfrm>
            <a:off x="1960880" y="3012381"/>
            <a:ext cx="14427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3596640" y="3474046"/>
            <a:ext cx="0" cy="940971"/>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直線コネクタ 31"/>
          <p:cNvCxnSpPr>
            <a:endCxn id="6" idx="1"/>
          </p:cNvCxnSpPr>
          <p:nvPr/>
        </p:nvCxnSpPr>
        <p:spPr>
          <a:xfrm>
            <a:off x="3596640" y="4415017"/>
            <a:ext cx="15443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H="1">
            <a:off x="5415280" y="5153681"/>
            <a:ext cx="10160" cy="728959"/>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直線コネクタ 35"/>
          <p:cNvCxnSpPr>
            <a:endCxn id="5" idx="1"/>
          </p:cNvCxnSpPr>
          <p:nvPr/>
        </p:nvCxnSpPr>
        <p:spPr>
          <a:xfrm>
            <a:off x="5415280" y="5956152"/>
            <a:ext cx="151384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flipV="1">
            <a:off x="1696720" y="1455821"/>
            <a:ext cx="4234848" cy="7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3403600" y="2824480"/>
            <a:ext cx="3799840" cy="3048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flipV="1">
            <a:off x="5140960" y="3982453"/>
            <a:ext cx="4736966" cy="160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a:off x="6929120" y="5641738"/>
            <a:ext cx="4297680" cy="0"/>
          </a:xfrm>
          <a:prstGeom prst="line">
            <a:avLst/>
          </a:prstGeom>
        </p:spPr>
        <p:style>
          <a:lnRef idx="1">
            <a:schemeClr val="accent1"/>
          </a:lnRef>
          <a:fillRef idx="0">
            <a:schemeClr val="accent1"/>
          </a:fillRef>
          <a:effectRef idx="0">
            <a:schemeClr val="accent1"/>
          </a:effectRef>
          <a:fontRef idx="minor">
            <a:schemeClr val="tx1"/>
          </a:fontRef>
        </p:style>
      </p:cxnSp>
      <p:sp>
        <p:nvSpPr>
          <p:cNvPr id="49" name="テキスト ボックス 48"/>
          <p:cNvSpPr txBox="1"/>
          <p:nvPr/>
        </p:nvSpPr>
        <p:spPr>
          <a:xfrm>
            <a:off x="1076960" y="1801614"/>
            <a:ext cx="883920" cy="369332"/>
          </a:xfrm>
          <a:prstGeom prst="rect">
            <a:avLst/>
          </a:prstGeom>
          <a:noFill/>
        </p:spPr>
        <p:txBody>
          <a:bodyPr wrap="square" rtlCol="0">
            <a:spAutoFit/>
          </a:bodyPr>
          <a:lstStyle/>
          <a:p>
            <a:r>
              <a:rPr kumimoji="1" lang="en-US" altLang="ja-JP" dirty="0"/>
              <a:t>(0..1)</a:t>
            </a:r>
            <a:endParaRPr kumimoji="1" lang="ja-JP" altLang="en-US" dirty="0"/>
          </a:p>
        </p:txBody>
      </p:sp>
      <p:sp>
        <p:nvSpPr>
          <p:cNvPr id="50" name="テキスト ボックス 49"/>
          <p:cNvSpPr txBox="1"/>
          <p:nvPr/>
        </p:nvSpPr>
        <p:spPr>
          <a:xfrm>
            <a:off x="2712720" y="2998759"/>
            <a:ext cx="883920" cy="369332"/>
          </a:xfrm>
          <a:prstGeom prst="rect">
            <a:avLst/>
          </a:prstGeom>
          <a:noFill/>
        </p:spPr>
        <p:txBody>
          <a:bodyPr wrap="square" rtlCol="0">
            <a:spAutoFit/>
          </a:bodyPr>
          <a:lstStyle/>
          <a:p>
            <a:r>
              <a:rPr kumimoji="1" lang="en-US" altLang="ja-JP" dirty="0"/>
              <a:t>(1..</a:t>
            </a:r>
            <a:r>
              <a:rPr lang="en-US" altLang="ja-JP" dirty="0"/>
              <a:t>n</a:t>
            </a:r>
            <a:r>
              <a:rPr kumimoji="1" lang="en-US" altLang="ja-JP" dirty="0"/>
              <a:t>)</a:t>
            </a:r>
            <a:endParaRPr kumimoji="1" lang="ja-JP" altLang="en-US" dirty="0"/>
          </a:p>
        </p:txBody>
      </p:sp>
      <p:sp>
        <p:nvSpPr>
          <p:cNvPr id="51" name="テキスト ボックス 50"/>
          <p:cNvSpPr txBox="1"/>
          <p:nvPr/>
        </p:nvSpPr>
        <p:spPr>
          <a:xfrm>
            <a:off x="4419600" y="4446232"/>
            <a:ext cx="883920" cy="369332"/>
          </a:xfrm>
          <a:prstGeom prst="rect">
            <a:avLst/>
          </a:prstGeom>
          <a:noFill/>
        </p:spPr>
        <p:txBody>
          <a:bodyPr wrap="square" rtlCol="0">
            <a:spAutoFit/>
          </a:bodyPr>
          <a:lstStyle/>
          <a:p>
            <a:r>
              <a:rPr kumimoji="1" lang="en-US" altLang="ja-JP" dirty="0"/>
              <a:t>(1..</a:t>
            </a:r>
            <a:r>
              <a:rPr lang="en-US" altLang="ja-JP" dirty="0"/>
              <a:t>n</a:t>
            </a:r>
            <a:r>
              <a:rPr kumimoji="1" lang="en-US" altLang="ja-JP" dirty="0"/>
              <a:t>)</a:t>
            </a:r>
            <a:endParaRPr kumimoji="1" lang="ja-JP" altLang="en-US" dirty="0"/>
          </a:p>
        </p:txBody>
      </p:sp>
      <p:sp>
        <p:nvSpPr>
          <p:cNvPr id="52" name="テキスト ボックス 51"/>
          <p:cNvSpPr txBox="1"/>
          <p:nvPr/>
        </p:nvSpPr>
        <p:spPr>
          <a:xfrm>
            <a:off x="6172200" y="5977862"/>
            <a:ext cx="883920" cy="369332"/>
          </a:xfrm>
          <a:prstGeom prst="rect">
            <a:avLst/>
          </a:prstGeom>
          <a:noFill/>
        </p:spPr>
        <p:txBody>
          <a:bodyPr wrap="square" rtlCol="0">
            <a:spAutoFit/>
          </a:bodyPr>
          <a:lstStyle/>
          <a:p>
            <a:r>
              <a:rPr kumimoji="1" lang="en-US" altLang="ja-JP" dirty="0"/>
              <a:t>(0..</a:t>
            </a:r>
            <a:r>
              <a:rPr lang="en-US" altLang="ja-JP" dirty="0"/>
              <a:t>n</a:t>
            </a:r>
            <a:r>
              <a:rPr kumimoji="1" lang="en-US" altLang="ja-JP" dirty="0"/>
              <a:t>)</a:t>
            </a:r>
            <a:endParaRPr kumimoji="1" lang="ja-JP" altLang="en-US" dirty="0"/>
          </a:p>
        </p:txBody>
      </p:sp>
    </p:spTree>
    <p:extLst>
      <p:ext uri="{BB962C8B-B14F-4D97-AF65-F5344CB8AC3E}">
        <p14:creationId xmlns:p14="http://schemas.microsoft.com/office/powerpoint/2010/main" val="8955117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49382" y="169369"/>
            <a:ext cx="2507672" cy="369332"/>
          </a:xfrm>
          <a:prstGeom prst="rect">
            <a:avLst/>
          </a:prstGeom>
          <a:noFill/>
          <a:ln>
            <a:solidFill>
              <a:schemeClr val="accent1"/>
            </a:solidFill>
          </a:ln>
        </p:spPr>
        <p:txBody>
          <a:bodyPr wrap="square" rtlCol="0">
            <a:spAutoFit/>
          </a:bodyPr>
          <a:lstStyle/>
          <a:p>
            <a:pPr algn="ctr"/>
            <a:r>
              <a:rPr kumimoji="1" lang="ja-JP" altLang="en-US" dirty="0"/>
              <a:t>リクワイアメント３</a:t>
            </a:r>
          </a:p>
        </p:txBody>
      </p:sp>
      <p:sp>
        <p:nvSpPr>
          <p:cNvPr id="3" name="正方形/長方形 2"/>
          <p:cNvSpPr/>
          <p:nvPr/>
        </p:nvSpPr>
        <p:spPr>
          <a:xfrm>
            <a:off x="3754581" y="538701"/>
            <a:ext cx="4230645" cy="584775"/>
          </a:xfrm>
          <a:prstGeom prst="rect">
            <a:avLst/>
          </a:prstGeom>
        </p:spPr>
        <p:txBody>
          <a:bodyPr wrap="none">
            <a:spAutoFit/>
          </a:bodyPr>
          <a:lstStyle/>
          <a:p>
            <a:r>
              <a:rPr lang="en-US" altLang="ja-JP" sz="3200" dirty="0"/>
              <a:t>VMI</a:t>
            </a:r>
            <a:r>
              <a:rPr lang="ja-JP" altLang="en-US" sz="3200" dirty="0"/>
              <a:t>プロセスへの適用</a:t>
            </a:r>
          </a:p>
        </p:txBody>
      </p:sp>
      <p:sp>
        <p:nvSpPr>
          <p:cNvPr id="4" name="テキスト ボックス 3"/>
          <p:cNvSpPr txBox="1"/>
          <p:nvPr/>
        </p:nvSpPr>
        <p:spPr>
          <a:xfrm>
            <a:off x="5271656" y="1454728"/>
            <a:ext cx="6781800" cy="646331"/>
          </a:xfrm>
          <a:prstGeom prst="rect">
            <a:avLst/>
          </a:prstGeom>
          <a:noFill/>
        </p:spPr>
        <p:txBody>
          <a:bodyPr wrap="square" rtlCol="0">
            <a:spAutoFit/>
          </a:bodyPr>
          <a:lstStyle/>
          <a:p>
            <a:r>
              <a:rPr kumimoji="1" lang="en-US" altLang="ja-JP" dirty="0"/>
              <a:t>VMI : Vender Managed Inventory</a:t>
            </a:r>
          </a:p>
          <a:p>
            <a:r>
              <a:rPr lang="ja-JP" altLang="en-US" dirty="0"/>
              <a:t>航空機宇宙業界（</a:t>
            </a:r>
            <a:r>
              <a:rPr lang="en-US" altLang="ja-JP" dirty="0"/>
              <a:t>BAI: Boost Aero</a:t>
            </a:r>
            <a:r>
              <a:rPr lang="ja-JP" altLang="en-US" dirty="0"/>
              <a:t> </a:t>
            </a:r>
            <a:r>
              <a:rPr lang="en-US" altLang="ja-JP" dirty="0"/>
              <a:t>International</a:t>
            </a:r>
            <a:r>
              <a:rPr lang="ja-JP" altLang="en-US" dirty="0"/>
              <a:t>）より提案</a:t>
            </a:r>
            <a:endParaRPr kumimoji="1" lang="ja-JP" altLang="en-US" dirty="0"/>
          </a:p>
        </p:txBody>
      </p:sp>
      <p:sp>
        <p:nvSpPr>
          <p:cNvPr id="5" name="テキスト ボックス 4"/>
          <p:cNvSpPr txBox="1"/>
          <p:nvPr/>
        </p:nvSpPr>
        <p:spPr>
          <a:xfrm>
            <a:off x="1163782" y="2590800"/>
            <a:ext cx="9670473" cy="2554545"/>
          </a:xfrm>
          <a:prstGeom prst="rect">
            <a:avLst/>
          </a:prstGeom>
          <a:noFill/>
          <a:ln>
            <a:solidFill>
              <a:schemeClr val="accent1"/>
            </a:solidFill>
          </a:ln>
        </p:spPr>
        <p:txBody>
          <a:bodyPr wrap="square" rtlCol="0">
            <a:spAutoFit/>
          </a:bodyPr>
          <a:lstStyle/>
          <a:p>
            <a:r>
              <a:rPr kumimoji="1" lang="ja-JP" altLang="en-US" sz="2000" dirty="0"/>
              <a:t>３．１　委託</a:t>
            </a:r>
            <a:r>
              <a:rPr lang="en-US" altLang="ja-JP" sz="2000" dirty="0"/>
              <a:t>VMI</a:t>
            </a:r>
            <a:r>
              <a:rPr lang="ja-JP" altLang="en-US" sz="2000" dirty="0"/>
              <a:t>（</a:t>
            </a:r>
            <a:r>
              <a:rPr lang="en-US" altLang="ja-JP" sz="2000" dirty="0"/>
              <a:t>Consigned VMI</a:t>
            </a:r>
            <a:r>
              <a:rPr lang="ja-JP" altLang="en-US" sz="2000" dirty="0"/>
              <a:t>：使用量に基づくインボイス）のための使用料レポート（</a:t>
            </a:r>
            <a:r>
              <a:rPr lang="en-US" altLang="ja-JP" sz="2000" dirty="0"/>
              <a:t>Consumption Report</a:t>
            </a:r>
            <a:r>
              <a:rPr lang="ja-JP" altLang="en-US" sz="2000" dirty="0"/>
              <a:t>）メッセージの提案</a:t>
            </a:r>
            <a:endParaRPr lang="en-US" altLang="ja-JP" sz="2000" dirty="0"/>
          </a:p>
          <a:p>
            <a:endParaRPr kumimoji="1" lang="en-US" altLang="ja-JP" sz="2000" dirty="0"/>
          </a:p>
          <a:p>
            <a:r>
              <a:rPr lang="ja-JP" altLang="en-US" sz="2000" dirty="0"/>
              <a:t>＊買手が使用量を報告し、売手がそれに基づき請求を行うとともに、在庫予測を行う。</a:t>
            </a:r>
            <a:endParaRPr lang="en-US" altLang="ja-JP" sz="2000" dirty="0"/>
          </a:p>
          <a:p>
            <a:endParaRPr kumimoji="1" lang="en-US" altLang="ja-JP" sz="2000" dirty="0"/>
          </a:p>
          <a:p>
            <a:r>
              <a:rPr lang="en-US" altLang="ja-JP" sz="2000" dirty="0">
                <a:sym typeface="Wingdings" panose="05000000000000000000" pitchFamily="2" charset="2"/>
              </a:rPr>
              <a:t></a:t>
            </a:r>
            <a:r>
              <a:rPr lang="ja-JP" altLang="en-US" sz="2000" dirty="0">
                <a:sym typeface="Wingdings" panose="05000000000000000000" pitchFamily="2" charset="2"/>
              </a:rPr>
              <a:t>業務要件仕様（</a:t>
            </a:r>
            <a:r>
              <a:rPr lang="en-US" altLang="ja-JP" sz="2000" dirty="0">
                <a:sym typeface="Wingdings" panose="05000000000000000000" pitchFamily="2" charset="2"/>
              </a:rPr>
              <a:t>BRS</a:t>
            </a:r>
            <a:r>
              <a:rPr lang="ja-JP" altLang="en-US" sz="2000" dirty="0">
                <a:sym typeface="Wingdings" panose="05000000000000000000" pitchFamily="2" charset="2"/>
              </a:rPr>
              <a:t>）が提出された。</a:t>
            </a:r>
            <a:endParaRPr lang="en-US" altLang="ja-JP" sz="2000" dirty="0">
              <a:sym typeface="Wingdings" panose="05000000000000000000" pitchFamily="2" charset="2"/>
            </a:endParaRPr>
          </a:p>
          <a:p>
            <a:r>
              <a:rPr kumimoji="1" lang="en-US" altLang="ja-JP" sz="2000" dirty="0">
                <a:sym typeface="Wingdings" panose="05000000000000000000" pitchFamily="2" charset="2"/>
              </a:rPr>
              <a:t></a:t>
            </a:r>
            <a:r>
              <a:rPr kumimoji="1" lang="ja-JP" altLang="en-US" sz="2000" dirty="0">
                <a:sym typeface="Wingdings" panose="05000000000000000000" pitchFamily="2" charset="2"/>
              </a:rPr>
              <a:t>データモデルの提出を待って審議される予定。</a:t>
            </a:r>
            <a:endParaRPr kumimoji="1" lang="ja-JP" altLang="en-US" sz="2000" dirty="0"/>
          </a:p>
        </p:txBody>
      </p:sp>
    </p:spTree>
    <p:extLst>
      <p:ext uri="{BB962C8B-B14F-4D97-AF65-F5344CB8AC3E}">
        <p14:creationId xmlns:p14="http://schemas.microsoft.com/office/powerpoint/2010/main" val="9577210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49382" y="169369"/>
            <a:ext cx="2507672" cy="369332"/>
          </a:xfrm>
          <a:prstGeom prst="rect">
            <a:avLst/>
          </a:prstGeom>
          <a:noFill/>
          <a:ln>
            <a:solidFill>
              <a:schemeClr val="accent1"/>
            </a:solidFill>
          </a:ln>
        </p:spPr>
        <p:txBody>
          <a:bodyPr wrap="square" rtlCol="0">
            <a:spAutoFit/>
          </a:bodyPr>
          <a:lstStyle/>
          <a:p>
            <a:pPr algn="ctr"/>
            <a:r>
              <a:rPr kumimoji="1" lang="ja-JP" altLang="en-US" dirty="0"/>
              <a:t>リクワイアメント４</a:t>
            </a:r>
          </a:p>
        </p:txBody>
      </p:sp>
      <p:sp>
        <p:nvSpPr>
          <p:cNvPr id="3" name="正方形/長方形 2"/>
          <p:cNvSpPr/>
          <p:nvPr/>
        </p:nvSpPr>
        <p:spPr>
          <a:xfrm>
            <a:off x="2623735" y="672599"/>
            <a:ext cx="6750566" cy="584775"/>
          </a:xfrm>
          <a:prstGeom prst="rect">
            <a:avLst/>
          </a:prstGeom>
        </p:spPr>
        <p:txBody>
          <a:bodyPr wrap="none">
            <a:spAutoFit/>
          </a:bodyPr>
          <a:lstStyle/>
          <a:p>
            <a:r>
              <a:rPr lang="ja-JP" altLang="en-US" sz="3200" dirty="0"/>
              <a:t>多重構造サプライチェーンへの適用</a:t>
            </a:r>
          </a:p>
        </p:txBody>
      </p:sp>
      <p:sp>
        <p:nvSpPr>
          <p:cNvPr id="5" name="テキスト ボックス 4"/>
          <p:cNvSpPr txBox="1"/>
          <p:nvPr/>
        </p:nvSpPr>
        <p:spPr>
          <a:xfrm>
            <a:off x="1163781" y="1898073"/>
            <a:ext cx="9670473" cy="2246769"/>
          </a:xfrm>
          <a:prstGeom prst="rect">
            <a:avLst/>
          </a:prstGeom>
          <a:noFill/>
          <a:ln>
            <a:solidFill>
              <a:schemeClr val="accent1"/>
            </a:solidFill>
          </a:ln>
        </p:spPr>
        <p:txBody>
          <a:bodyPr wrap="square" rtlCol="0">
            <a:spAutoFit/>
          </a:bodyPr>
          <a:lstStyle/>
          <a:p>
            <a:r>
              <a:rPr lang="ja-JP" altLang="en-US" sz="2000" dirty="0"/>
              <a:t>４</a:t>
            </a:r>
            <a:r>
              <a:rPr kumimoji="1" lang="ja-JP" altLang="en-US" sz="2000" dirty="0"/>
              <a:t>．１　取引（直接の売手・買手／出荷元・出荷先）の元となる需要家（サプライチェーン階層の上位）情報を指定する。</a:t>
            </a:r>
            <a:endParaRPr lang="en-US" altLang="ja-JP" sz="2000" dirty="0"/>
          </a:p>
          <a:p>
            <a:endParaRPr kumimoji="1" lang="en-US" altLang="ja-JP" sz="2000" dirty="0"/>
          </a:p>
          <a:p>
            <a:r>
              <a:rPr kumimoji="1" lang="ja-JP" altLang="en-US" sz="2000" dirty="0"/>
              <a:t>既存の</a:t>
            </a:r>
            <a:r>
              <a:rPr kumimoji="1" lang="en-US" altLang="ja-JP" sz="2000" dirty="0"/>
              <a:t>CIS_ Supply Chain_ Trade Agreement. Product End User. CI_ Trade_ Party</a:t>
            </a:r>
            <a:r>
              <a:rPr kumimoji="1" lang="ja-JP" altLang="en-US" sz="2000" dirty="0"/>
              <a:t>を使用する。</a:t>
            </a:r>
            <a:endParaRPr kumimoji="1" lang="en-US" altLang="ja-JP" sz="2000" dirty="0"/>
          </a:p>
          <a:p>
            <a:endParaRPr kumimoji="1" lang="en-US" altLang="ja-JP" sz="2000" dirty="0"/>
          </a:p>
          <a:p>
            <a:r>
              <a:rPr lang="en-US" altLang="ja-JP" sz="2000" dirty="0">
                <a:sym typeface="Wingdings" panose="05000000000000000000" pitchFamily="2" charset="2"/>
              </a:rPr>
              <a:t></a:t>
            </a:r>
            <a:r>
              <a:rPr lang="ja-JP" altLang="en-US" sz="2000" dirty="0">
                <a:sym typeface="Wingdings" panose="05000000000000000000" pitchFamily="2" charset="2"/>
              </a:rPr>
              <a:t>要求取り下げ</a:t>
            </a:r>
            <a:endParaRPr lang="en-US" altLang="ja-JP" sz="2000" dirty="0">
              <a:sym typeface="Wingdings" panose="05000000000000000000" pitchFamily="2" charset="2"/>
            </a:endParaRPr>
          </a:p>
        </p:txBody>
      </p:sp>
    </p:spTree>
    <p:extLst>
      <p:ext uri="{BB962C8B-B14F-4D97-AF65-F5344CB8AC3E}">
        <p14:creationId xmlns:p14="http://schemas.microsoft.com/office/powerpoint/2010/main" val="28839106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49382" y="169369"/>
            <a:ext cx="2507672" cy="369332"/>
          </a:xfrm>
          <a:prstGeom prst="rect">
            <a:avLst/>
          </a:prstGeom>
          <a:noFill/>
          <a:ln>
            <a:solidFill>
              <a:schemeClr val="accent1"/>
            </a:solidFill>
          </a:ln>
        </p:spPr>
        <p:txBody>
          <a:bodyPr wrap="square" rtlCol="0">
            <a:spAutoFit/>
          </a:bodyPr>
          <a:lstStyle/>
          <a:p>
            <a:pPr algn="ctr"/>
            <a:r>
              <a:rPr kumimoji="1" lang="ja-JP" altLang="en-US" dirty="0"/>
              <a:t>リクワイアメント５</a:t>
            </a:r>
          </a:p>
        </p:txBody>
      </p:sp>
      <p:sp>
        <p:nvSpPr>
          <p:cNvPr id="3" name="正方形/長方形 2"/>
          <p:cNvSpPr/>
          <p:nvPr/>
        </p:nvSpPr>
        <p:spPr>
          <a:xfrm>
            <a:off x="2623735" y="672599"/>
            <a:ext cx="7160935" cy="584775"/>
          </a:xfrm>
          <a:prstGeom prst="rect">
            <a:avLst/>
          </a:prstGeom>
        </p:spPr>
        <p:txBody>
          <a:bodyPr wrap="none">
            <a:spAutoFit/>
          </a:bodyPr>
          <a:lstStyle/>
          <a:p>
            <a:r>
              <a:rPr lang="ja-JP" altLang="en-US" sz="3200" dirty="0"/>
              <a:t>支給品有のサプライチェーンへの適用</a:t>
            </a:r>
          </a:p>
        </p:txBody>
      </p:sp>
      <p:sp>
        <p:nvSpPr>
          <p:cNvPr id="5" name="テキスト ボックス 4"/>
          <p:cNvSpPr txBox="1"/>
          <p:nvPr/>
        </p:nvSpPr>
        <p:spPr>
          <a:xfrm>
            <a:off x="1163781" y="1898073"/>
            <a:ext cx="9670473" cy="1631216"/>
          </a:xfrm>
          <a:prstGeom prst="rect">
            <a:avLst/>
          </a:prstGeom>
          <a:noFill/>
          <a:ln>
            <a:solidFill>
              <a:schemeClr val="accent1"/>
            </a:solidFill>
          </a:ln>
        </p:spPr>
        <p:txBody>
          <a:bodyPr wrap="square" rtlCol="0">
            <a:spAutoFit/>
          </a:bodyPr>
          <a:lstStyle/>
          <a:p>
            <a:r>
              <a:rPr lang="ja-JP" altLang="en-US" sz="2000" dirty="0"/>
              <a:t>５</a:t>
            </a:r>
            <a:r>
              <a:rPr kumimoji="1" lang="ja-JP" altLang="en-US" sz="2000" dirty="0"/>
              <a:t>．１　支給品プロセスかどうかを指定する。</a:t>
            </a:r>
            <a:endParaRPr lang="en-US" altLang="ja-JP" sz="2000" dirty="0"/>
          </a:p>
          <a:p>
            <a:endParaRPr kumimoji="1" lang="en-US" altLang="ja-JP" sz="2000" dirty="0"/>
          </a:p>
          <a:p>
            <a:r>
              <a:rPr kumimoji="1" lang="ja-JP" altLang="en-US" sz="2000" dirty="0"/>
              <a:t>既存の</a:t>
            </a:r>
            <a:r>
              <a:rPr kumimoji="1" lang="en-US" altLang="ja-JP" sz="2000" dirty="0"/>
              <a:t>CI_ Exchanged Document_ Context</a:t>
            </a:r>
            <a:r>
              <a:rPr kumimoji="1" lang="ja-JP" altLang="en-US" sz="2000" dirty="0"/>
              <a:t>により指定する。</a:t>
            </a:r>
            <a:endParaRPr kumimoji="1" lang="en-US" altLang="ja-JP" sz="2000" dirty="0"/>
          </a:p>
          <a:p>
            <a:endParaRPr kumimoji="1" lang="en-US" altLang="ja-JP" sz="2000" dirty="0"/>
          </a:p>
          <a:p>
            <a:r>
              <a:rPr lang="en-US" altLang="ja-JP" sz="2000" dirty="0">
                <a:sym typeface="Wingdings" panose="05000000000000000000" pitchFamily="2" charset="2"/>
              </a:rPr>
              <a:t></a:t>
            </a:r>
            <a:r>
              <a:rPr lang="ja-JP" altLang="en-US" sz="2000" dirty="0">
                <a:sym typeface="Wingdings" panose="05000000000000000000" pitchFamily="2" charset="2"/>
              </a:rPr>
              <a:t>要求取り下げ</a:t>
            </a:r>
            <a:endParaRPr lang="en-US" altLang="ja-JP" sz="2000" dirty="0">
              <a:sym typeface="Wingdings" panose="05000000000000000000" pitchFamily="2" charset="2"/>
            </a:endParaRPr>
          </a:p>
        </p:txBody>
      </p:sp>
    </p:spTree>
    <p:extLst>
      <p:ext uri="{BB962C8B-B14F-4D97-AF65-F5344CB8AC3E}">
        <p14:creationId xmlns:p14="http://schemas.microsoft.com/office/powerpoint/2010/main" val="11367102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49382" y="169369"/>
            <a:ext cx="2507672" cy="369332"/>
          </a:xfrm>
          <a:prstGeom prst="rect">
            <a:avLst/>
          </a:prstGeom>
          <a:noFill/>
          <a:ln>
            <a:solidFill>
              <a:schemeClr val="accent1"/>
            </a:solidFill>
          </a:ln>
        </p:spPr>
        <p:txBody>
          <a:bodyPr wrap="square" rtlCol="0">
            <a:spAutoFit/>
          </a:bodyPr>
          <a:lstStyle/>
          <a:p>
            <a:pPr algn="ctr"/>
            <a:r>
              <a:rPr kumimoji="1" lang="ja-JP" altLang="en-US" dirty="0"/>
              <a:t>リクワイアメント６</a:t>
            </a:r>
          </a:p>
        </p:txBody>
      </p:sp>
      <p:sp>
        <p:nvSpPr>
          <p:cNvPr id="3" name="正方形/長方形 2"/>
          <p:cNvSpPr/>
          <p:nvPr/>
        </p:nvSpPr>
        <p:spPr>
          <a:xfrm>
            <a:off x="3787517" y="841246"/>
            <a:ext cx="3877985" cy="584775"/>
          </a:xfrm>
          <a:prstGeom prst="rect">
            <a:avLst/>
          </a:prstGeom>
        </p:spPr>
        <p:txBody>
          <a:bodyPr wrap="none">
            <a:spAutoFit/>
          </a:bodyPr>
          <a:lstStyle/>
          <a:p>
            <a:r>
              <a:rPr lang="ja-JP" altLang="en-US" sz="3200" dirty="0"/>
              <a:t>プロセス定義の拡張</a:t>
            </a:r>
          </a:p>
        </p:txBody>
      </p:sp>
      <p:sp>
        <p:nvSpPr>
          <p:cNvPr id="5" name="テキスト ボックス 4"/>
          <p:cNvSpPr txBox="1"/>
          <p:nvPr/>
        </p:nvSpPr>
        <p:spPr>
          <a:xfrm>
            <a:off x="1163781" y="1898073"/>
            <a:ext cx="9670473" cy="4093428"/>
          </a:xfrm>
          <a:prstGeom prst="rect">
            <a:avLst/>
          </a:prstGeom>
          <a:noFill/>
          <a:ln>
            <a:solidFill>
              <a:schemeClr val="accent1"/>
            </a:solidFill>
          </a:ln>
        </p:spPr>
        <p:txBody>
          <a:bodyPr wrap="square" rtlCol="0">
            <a:spAutoFit/>
          </a:bodyPr>
          <a:lstStyle/>
          <a:p>
            <a:r>
              <a:rPr lang="ja-JP" altLang="en-US" sz="2000" dirty="0"/>
              <a:t>６</a:t>
            </a:r>
            <a:r>
              <a:rPr kumimoji="1" lang="ja-JP" altLang="en-US" sz="2000" dirty="0"/>
              <a:t>．１　プロセス定義で業務領域を指定する。</a:t>
            </a:r>
            <a:endParaRPr kumimoji="1" lang="en-US" altLang="ja-JP" sz="2000" dirty="0"/>
          </a:p>
          <a:p>
            <a:r>
              <a:rPr kumimoji="1" lang="en-US" altLang="ja-JP" sz="2000" dirty="0"/>
              <a:t>CI_ Exchanged Document_ Context. Industry_ Specified. CI_ Document Context_ Parameter</a:t>
            </a:r>
            <a:r>
              <a:rPr kumimoji="1" lang="ja-JP" altLang="en-US" sz="2000" dirty="0"/>
              <a:t>（追加）により指定する。</a:t>
            </a:r>
            <a:endParaRPr kumimoji="1" lang="en-US" altLang="ja-JP" sz="2000" dirty="0"/>
          </a:p>
          <a:p>
            <a:r>
              <a:rPr lang="ja-JP" altLang="en-US" sz="2000" dirty="0"/>
              <a:t>＊当初</a:t>
            </a:r>
            <a:r>
              <a:rPr lang="en-US" altLang="ja-JP" sz="2000" dirty="0"/>
              <a:t>Domain_ Specified</a:t>
            </a:r>
            <a:r>
              <a:rPr lang="ja-JP" altLang="en-US" sz="2000" dirty="0"/>
              <a:t>を提案したが、「</a:t>
            </a:r>
            <a:r>
              <a:rPr lang="en-US" altLang="ja-JP" sz="2000" dirty="0"/>
              <a:t>Domain</a:t>
            </a:r>
            <a:r>
              <a:rPr lang="ja-JP" altLang="en-US" sz="2000" dirty="0"/>
              <a:t>」は国連</a:t>
            </a:r>
            <a:r>
              <a:rPr lang="en-US" altLang="ja-JP" sz="2000" dirty="0"/>
              <a:t>CEFACT</a:t>
            </a:r>
            <a:r>
              <a:rPr lang="ja-JP" altLang="en-US" sz="2000" dirty="0"/>
              <a:t>内で特定の</a:t>
            </a:r>
            <a:endParaRPr lang="en-US" altLang="ja-JP" sz="2000" dirty="0"/>
          </a:p>
          <a:p>
            <a:r>
              <a:rPr kumimoji="1" lang="ja-JP" altLang="en-US" sz="2000" dirty="0"/>
              <a:t>意味と分類で使われているため、</a:t>
            </a:r>
            <a:r>
              <a:rPr kumimoji="1" lang="en-US" altLang="ja-JP" sz="2000" dirty="0"/>
              <a:t>CCTS</a:t>
            </a:r>
            <a:r>
              <a:rPr kumimoji="1" lang="ja-JP" altLang="en-US" sz="2000" dirty="0"/>
              <a:t>で定義されているコンテキスト分類か</a:t>
            </a:r>
            <a:r>
              <a:rPr lang="ja-JP" altLang="en-US" sz="2000" dirty="0"/>
              <a:t>ら「</a:t>
            </a:r>
            <a:r>
              <a:rPr lang="en-US" altLang="ja-JP" sz="2000" dirty="0"/>
              <a:t>Industry</a:t>
            </a:r>
            <a:r>
              <a:rPr lang="ja-JP" altLang="en-US" sz="2000" dirty="0"/>
              <a:t>」を選択。</a:t>
            </a:r>
            <a:endParaRPr kumimoji="1" lang="en-US" altLang="ja-JP" sz="2000" dirty="0"/>
          </a:p>
          <a:p>
            <a:r>
              <a:rPr lang="en-US" altLang="ja-JP" sz="2000" dirty="0">
                <a:sym typeface="Wingdings" panose="05000000000000000000" pitchFamily="2" charset="2"/>
              </a:rPr>
              <a:t></a:t>
            </a:r>
            <a:r>
              <a:rPr lang="ja-JP" altLang="en-US" sz="2000" dirty="0">
                <a:sym typeface="Wingdings" panose="05000000000000000000" pitchFamily="2" charset="2"/>
              </a:rPr>
              <a:t>大筋合意</a:t>
            </a:r>
            <a:endParaRPr lang="en-US" altLang="ja-JP" sz="2000" dirty="0">
              <a:sym typeface="Wingdings" panose="05000000000000000000" pitchFamily="2" charset="2"/>
            </a:endParaRPr>
          </a:p>
          <a:p>
            <a:endParaRPr lang="en-US" altLang="ja-JP" sz="2000" dirty="0">
              <a:sym typeface="Wingdings" panose="05000000000000000000" pitchFamily="2" charset="2"/>
            </a:endParaRPr>
          </a:p>
          <a:p>
            <a:r>
              <a:rPr lang="ja-JP" altLang="en-US" sz="2000" dirty="0">
                <a:sym typeface="Wingdings" panose="05000000000000000000" pitchFamily="2" charset="2"/>
              </a:rPr>
              <a:t>６．２　ユーザー（取引グループ）固有のパラメータを指定する。</a:t>
            </a:r>
            <a:endParaRPr lang="en-US" altLang="ja-JP" sz="2000" dirty="0">
              <a:sym typeface="Wingdings" panose="05000000000000000000" pitchFamily="2" charset="2"/>
            </a:endParaRPr>
          </a:p>
          <a:p>
            <a:r>
              <a:rPr lang="en-US" altLang="ja-JP" sz="2000" dirty="0"/>
              <a:t>CI_ Exchanged Document_ Context. User_ Specified. CI_ Document Context_ Parameter</a:t>
            </a:r>
            <a:r>
              <a:rPr lang="ja-JP" altLang="en-US" sz="2000" dirty="0"/>
              <a:t>（追加）により指定する。</a:t>
            </a:r>
            <a:endParaRPr lang="en-US" altLang="ja-JP" sz="2000" dirty="0"/>
          </a:p>
          <a:p>
            <a:r>
              <a:rPr lang="en-US" altLang="ja-JP" sz="2000" dirty="0">
                <a:sym typeface="Wingdings" panose="05000000000000000000" pitchFamily="2" charset="2"/>
              </a:rPr>
              <a:t></a:t>
            </a:r>
            <a:r>
              <a:rPr lang="ja-JP" altLang="en-US" sz="2000" dirty="0">
                <a:sym typeface="Wingdings" panose="05000000000000000000" pitchFamily="2" charset="2"/>
              </a:rPr>
              <a:t>大筋合意</a:t>
            </a:r>
            <a:endParaRPr lang="en-US" altLang="ja-JP" sz="2000" dirty="0"/>
          </a:p>
          <a:p>
            <a:endParaRPr lang="en-US" altLang="ja-JP" sz="2000" dirty="0">
              <a:sym typeface="Wingdings" panose="05000000000000000000" pitchFamily="2" charset="2"/>
            </a:endParaRPr>
          </a:p>
        </p:txBody>
      </p:sp>
    </p:spTree>
    <p:extLst>
      <p:ext uri="{BB962C8B-B14F-4D97-AF65-F5344CB8AC3E}">
        <p14:creationId xmlns:p14="http://schemas.microsoft.com/office/powerpoint/2010/main" val="31397605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542308" y="512618"/>
            <a:ext cx="6899563" cy="646331"/>
          </a:xfrm>
          <a:prstGeom prst="rect">
            <a:avLst/>
          </a:prstGeom>
          <a:noFill/>
        </p:spPr>
        <p:txBody>
          <a:bodyPr wrap="square" rtlCol="0">
            <a:spAutoFit/>
          </a:bodyPr>
          <a:lstStyle/>
          <a:p>
            <a:pPr algn="ctr"/>
            <a:r>
              <a:rPr kumimoji="1" lang="ja-JP" altLang="en-US" sz="3600" dirty="0"/>
              <a:t>今後の予定</a:t>
            </a:r>
          </a:p>
        </p:txBody>
      </p:sp>
      <p:sp>
        <p:nvSpPr>
          <p:cNvPr id="4" name="テキスト ボックス 3"/>
          <p:cNvSpPr txBox="1"/>
          <p:nvPr/>
        </p:nvSpPr>
        <p:spPr>
          <a:xfrm>
            <a:off x="1205343" y="1634836"/>
            <a:ext cx="9573491" cy="4708981"/>
          </a:xfrm>
          <a:prstGeom prst="rect">
            <a:avLst/>
          </a:prstGeom>
          <a:noFill/>
          <a:ln>
            <a:solidFill>
              <a:schemeClr val="accent1"/>
            </a:solidFill>
          </a:ln>
        </p:spPr>
        <p:txBody>
          <a:bodyPr wrap="square" rtlCol="0">
            <a:spAutoFit/>
          </a:bodyPr>
          <a:lstStyle/>
          <a:p>
            <a:r>
              <a:rPr kumimoji="1" lang="ja-JP" altLang="en-US" sz="2000" dirty="0"/>
              <a:t>要求事項の合意</a:t>
            </a:r>
            <a:r>
              <a:rPr kumimoji="1" lang="en-US" altLang="ja-JP" sz="2000" dirty="0"/>
              <a:t>			2016</a:t>
            </a:r>
            <a:r>
              <a:rPr kumimoji="1" lang="ja-JP" altLang="en-US" sz="2000" dirty="0"/>
              <a:t>年</a:t>
            </a:r>
            <a:r>
              <a:rPr kumimoji="1" lang="en-US" altLang="ja-JP" sz="2000" dirty="0"/>
              <a:t>9</a:t>
            </a:r>
            <a:r>
              <a:rPr kumimoji="1" lang="ja-JP" altLang="en-US" sz="2000" dirty="0"/>
              <a:t>月（国連</a:t>
            </a:r>
            <a:r>
              <a:rPr lang="en-US" altLang="ja-JP" sz="2000" dirty="0"/>
              <a:t>CEFACT</a:t>
            </a:r>
            <a:r>
              <a:rPr lang="ja-JP" altLang="en-US" sz="2000" dirty="0"/>
              <a:t>フォーラム）</a:t>
            </a:r>
            <a:endParaRPr lang="en-US" altLang="ja-JP" sz="2000" dirty="0"/>
          </a:p>
          <a:p>
            <a:endParaRPr kumimoji="1" lang="en-US" altLang="ja-JP" sz="2000" dirty="0"/>
          </a:p>
          <a:p>
            <a:r>
              <a:rPr lang="ja-JP" altLang="en-US" sz="2000" dirty="0"/>
              <a:t>業務要件仕様書</a:t>
            </a:r>
            <a:endParaRPr lang="en-US" altLang="ja-JP" sz="2000" dirty="0"/>
          </a:p>
          <a:p>
            <a:r>
              <a:rPr kumimoji="1" lang="en-US" altLang="ja-JP" sz="2000" dirty="0"/>
              <a:t>	</a:t>
            </a:r>
            <a:r>
              <a:rPr kumimoji="1" lang="ja-JP" altLang="en-US" sz="2000" dirty="0"/>
              <a:t>策定／内部レビュー</a:t>
            </a:r>
            <a:r>
              <a:rPr kumimoji="1" lang="en-US" altLang="ja-JP" sz="2000" dirty="0"/>
              <a:t>	2016</a:t>
            </a:r>
            <a:r>
              <a:rPr kumimoji="1" lang="ja-JP" altLang="en-US" sz="2000" dirty="0"/>
              <a:t>年</a:t>
            </a:r>
            <a:r>
              <a:rPr kumimoji="1" lang="en-US" altLang="ja-JP" sz="2000" dirty="0"/>
              <a:t>10</a:t>
            </a:r>
            <a:r>
              <a:rPr kumimoji="1" lang="ja-JP" altLang="en-US" sz="2000" dirty="0"/>
              <a:t>月～</a:t>
            </a:r>
            <a:r>
              <a:rPr kumimoji="1" lang="en-US" altLang="ja-JP" sz="2000" dirty="0"/>
              <a:t>2016</a:t>
            </a:r>
            <a:r>
              <a:rPr kumimoji="1" lang="ja-JP" altLang="en-US" sz="2000" dirty="0"/>
              <a:t>年</a:t>
            </a:r>
            <a:r>
              <a:rPr kumimoji="1" lang="en-US" altLang="ja-JP" sz="2000" dirty="0"/>
              <a:t>11</a:t>
            </a:r>
            <a:r>
              <a:rPr kumimoji="1" lang="ja-JP" altLang="en-US" sz="2000" dirty="0"/>
              <a:t>月</a:t>
            </a:r>
            <a:endParaRPr kumimoji="1" lang="en-US" altLang="ja-JP" sz="2000" dirty="0"/>
          </a:p>
          <a:p>
            <a:r>
              <a:rPr lang="en-US" altLang="ja-JP" sz="2000" dirty="0"/>
              <a:t>	</a:t>
            </a:r>
            <a:r>
              <a:rPr lang="ja-JP" altLang="en-US" sz="2000" dirty="0"/>
              <a:t>公開レビュー</a:t>
            </a:r>
            <a:r>
              <a:rPr lang="en-US" altLang="ja-JP" sz="2000" dirty="0"/>
              <a:t>		2016</a:t>
            </a:r>
            <a:r>
              <a:rPr lang="ja-JP" altLang="en-US" sz="2000" dirty="0"/>
              <a:t>年</a:t>
            </a:r>
            <a:r>
              <a:rPr lang="en-US" altLang="ja-JP" sz="2000" dirty="0"/>
              <a:t>12</a:t>
            </a:r>
            <a:r>
              <a:rPr lang="ja-JP" altLang="en-US" sz="2000" dirty="0"/>
              <a:t>月～</a:t>
            </a:r>
            <a:r>
              <a:rPr lang="en-US" altLang="ja-JP" sz="2000" dirty="0"/>
              <a:t>2017</a:t>
            </a:r>
            <a:r>
              <a:rPr lang="ja-JP" altLang="en-US" sz="2000" dirty="0"/>
              <a:t>年</a:t>
            </a:r>
            <a:r>
              <a:rPr lang="en-US" altLang="ja-JP" sz="2000" dirty="0"/>
              <a:t>1</a:t>
            </a:r>
            <a:r>
              <a:rPr lang="ja-JP" altLang="en-US" sz="2000" dirty="0"/>
              <a:t>月</a:t>
            </a:r>
            <a:endParaRPr lang="en-US" altLang="ja-JP" sz="2000" dirty="0"/>
          </a:p>
          <a:p>
            <a:endParaRPr lang="en-US" altLang="ja-JP" sz="2000" dirty="0"/>
          </a:p>
          <a:p>
            <a:r>
              <a:rPr lang="ja-JP" altLang="en-US" sz="2000" dirty="0"/>
              <a:t>情報項目</a:t>
            </a:r>
            <a:endParaRPr lang="en-US" altLang="ja-JP" sz="2000" dirty="0"/>
          </a:p>
          <a:p>
            <a:r>
              <a:rPr lang="en-US" altLang="ja-JP" sz="2000" dirty="0"/>
              <a:t>	</a:t>
            </a:r>
            <a:r>
              <a:rPr lang="ja-JP" altLang="en-US" sz="2000" dirty="0"/>
              <a:t>提案</a:t>
            </a:r>
            <a:r>
              <a:rPr lang="en-US" altLang="ja-JP" sz="2000" dirty="0"/>
              <a:t>			2017</a:t>
            </a:r>
            <a:r>
              <a:rPr lang="ja-JP" altLang="en-US" sz="2000" dirty="0"/>
              <a:t>年</a:t>
            </a:r>
            <a:r>
              <a:rPr lang="en-US" altLang="ja-JP" sz="2000" dirty="0"/>
              <a:t>1</a:t>
            </a:r>
            <a:r>
              <a:rPr lang="ja-JP" altLang="en-US" sz="2000" dirty="0"/>
              <a:t>月</a:t>
            </a:r>
            <a:endParaRPr lang="en-US" altLang="ja-JP" sz="2000" dirty="0"/>
          </a:p>
          <a:p>
            <a:r>
              <a:rPr lang="en-US" altLang="ja-JP" sz="2000" dirty="0"/>
              <a:t>	</a:t>
            </a:r>
            <a:r>
              <a:rPr lang="ja-JP" altLang="en-US" sz="2000" dirty="0"/>
              <a:t>ハーモナイゼーション</a:t>
            </a:r>
            <a:r>
              <a:rPr lang="en-US" altLang="ja-JP" sz="2000" dirty="0"/>
              <a:t>	2017</a:t>
            </a:r>
            <a:r>
              <a:rPr lang="ja-JP" altLang="en-US" sz="2000" dirty="0"/>
              <a:t>年</a:t>
            </a:r>
            <a:r>
              <a:rPr lang="en-US" altLang="ja-JP" sz="2000" dirty="0"/>
              <a:t>2</a:t>
            </a:r>
            <a:r>
              <a:rPr lang="ja-JP" altLang="en-US" sz="2000" dirty="0"/>
              <a:t>月</a:t>
            </a:r>
            <a:endParaRPr lang="en-US" altLang="ja-JP" sz="2000" dirty="0"/>
          </a:p>
          <a:p>
            <a:r>
              <a:rPr lang="en-US" altLang="ja-JP" sz="2000" dirty="0"/>
              <a:t>	</a:t>
            </a:r>
            <a:r>
              <a:rPr lang="ja-JP" altLang="en-US" sz="2000" dirty="0"/>
              <a:t>バリデーション</a:t>
            </a:r>
            <a:r>
              <a:rPr lang="en-US" altLang="ja-JP" sz="2000" dirty="0"/>
              <a:t>		2017</a:t>
            </a:r>
            <a:r>
              <a:rPr lang="ja-JP" altLang="en-US" sz="2000" dirty="0"/>
              <a:t>年</a:t>
            </a:r>
            <a:r>
              <a:rPr lang="en-US" altLang="ja-JP" sz="2000" dirty="0"/>
              <a:t>3</a:t>
            </a:r>
            <a:r>
              <a:rPr lang="ja-JP" altLang="en-US" sz="2000" dirty="0"/>
              <a:t>月</a:t>
            </a:r>
            <a:endParaRPr lang="en-US" altLang="ja-JP" sz="2000" dirty="0"/>
          </a:p>
          <a:p>
            <a:endParaRPr lang="en-US" altLang="ja-JP" sz="2000" dirty="0"/>
          </a:p>
          <a:p>
            <a:r>
              <a:rPr lang="ja-JP" altLang="en-US" sz="2000" dirty="0"/>
              <a:t>プロジェクト最終報告（</a:t>
            </a:r>
            <a:r>
              <a:rPr lang="en-US" altLang="ja-JP" sz="2000" dirty="0"/>
              <a:t>Exit</a:t>
            </a:r>
            <a:r>
              <a:rPr lang="ja-JP" altLang="en-US" sz="2000" dirty="0"/>
              <a:t>）</a:t>
            </a:r>
            <a:r>
              <a:rPr lang="en-US" altLang="ja-JP" sz="2000" dirty="0"/>
              <a:t>	2017</a:t>
            </a:r>
            <a:r>
              <a:rPr lang="ja-JP" altLang="en-US" sz="2000" dirty="0"/>
              <a:t>年</a:t>
            </a:r>
            <a:r>
              <a:rPr lang="en-US" altLang="ja-JP" sz="2000" dirty="0"/>
              <a:t>3</a:t>
            </a:r>
            <a:r>
              <a:rPr lang="ja-JP" altLang="en-US" sz="2000" dirty="0"/>
              <a:t>月（国連</a:t>
            </a:r>
            <a:r>
              <a:rPr lang="en-US" altLang="ja-JP" sz="2000" dirty="0"/>
              <a:t>CEFACT</a:t>
            </a:r>
            <a:r>
              <a:rPr lang="ja-JP" altLang="en-US" sz="2000" dirty="0"/>
              <a:t>フォーラム）</a:t>
            </a:r>
            <a:endParaRPr lang="en-US" altLang="ja-JP" sz="2000" dirty="0"/>
          </a:p>
          <a:p>
            <a:endParaRPr lang="en-US" altLang="ja-JP" sz="2000" dirty="0"/>
          </a:p>
          <a:p>
            <a:r>
              <a:rPr lang="en-US" altLang="ja-JP" sz="2000" dirty="0"/>
              <a:t>BRS</a:t>
            </a:r>
            <a:r>
              <a:rPr lang="ja-JP" altLang="en-US" sz="2000" dirty="0"/>
              <a:t>および</a:t>
            </a:r>
            <a:r>
              <a:rPr lang="en-US" altLang="ja-JP" sz="2000" dirty="0"/>
              <a:t>CCL</a:t>
            </a:r>
            <a:r>
              <a:rPr lang="ja-JP" altLang="en-US" sz="2000" dirty="0"/>
              <a:t>公開</a:t>
            </a:r>
            <a:r>
              <a:rPr lang="en-US" altLang="ja-JP" sz="2000" dirty="0"/>
              <a:t>		2017</a:t>
            </a:r>
            <a:r>
              <a:rPr lang="ja-JP" altLang="en-US" sz="2000" dirty="0"/>
              <a:t>年</a:t>
            </a:r>
            <a:r>
              <a:rPr lang="en-US" altLang="ja-JP" sz="2000" dirty="0"/>
              <a:t>5</a:t>
            </a:r>
            <a:r>
              <a:rPr lang="ja-JP" altLang="en-US" sz="2000" dirty="0"/>
              <a:t>月</a:t>
            </a:r>
            <a:r>
              <a:rPr lang="en-US" altLang="ja-JP" sz="2000" dirty="0"/>
              <a:t>		</a:t>
            </a:r>
            <a:endParaRPr kumimoji="1" lang="en-US" altLang="ja-JP" sz="2000" dirty="0"/>
          </a:p>
          <a:p>
            <a:r>
              <a:rPr lang="en-US" altLang="ja-JP" sz="2000" dirty="0"/>
              <a:t>	</a:t>
            </a:r>
            <a:endParaRPr kumimoji="1" lang="ja-JP" altLang="en-US" sz="2000" dirty="0"/>
          </a:p>
        </p:txBody>
      </p:sp>
    </p:spTree>
    <p:extLst>
      <p:ext uri="{BB962C8B-B14F-4D97-AF65-F5344CB8AC3E}">
        <p14:creationId xmlns:p14="http://schemas.microsoft.com/office/powerpoint/2010/main" val="21801981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25126" y="261312"/>
            <a:ext cx="4186617" cy="369332"/>
          </a:xfrm>
          <a:prstGeom prst="rect">
            <a:avLst/>
          </a:prstGeom>
          <a:noFill/>
          <a:ln>
            <a:solidFill>
              <a:schemeClr val="accent1"/>
            </a:solidFill>
          </a:ln>
        </p:spPr>
        <p:txBody>
          <a:bodyPr wrap="square" rtlCol="0">
            <a:spAutoFit/>
          </a:bodyPr>
          <a:lstStyle/>
          <a:p>
            <a:pPr algn="ctr"/>
            <a:r>
              <a:rPr kumimoji="1" lang="ja-JP" altLang="en-US" dirty="0">
                <a:latin typeface="Century" panose="02040604050505020304" pitchFamily="18" charset="0"/>
              </a:rPr>
              <a:t>国連</a:t>
            </a:r>
            <a:r>
              <a:rPr kumimoji="1" lang="en-US" altLang="ja-JP" dirty="0">
                <a:latin typeface="Century" panose="02040604050505020304" pitchFamily="18" charset="0"/>
              </a:rPr>
              <a:t>CEFACT</a:t>
            </a:r>
            <a:r>
              <a:rPr kumimoji="1" lang="ja-JP" altLang="en-US" dirty="0">
                <a:latin typeface="Century" panose="02040604050505020304" pitchFamily="18" charset="0"/>
              </a:rPr>
              <a:t>プロジェクト紹介（１）</a:t>
            </a:r>
          </a:p>
        </p:txBody>
      </p:sp>
      <p:sp>
        <p:nvSpPr>
          <p:cNvPr id="3" name="テキスト ボックス 2"/>
          <p:cNvSpPr txBox="1"/>
          <p:nvPr/>
        </p:nvSpPr>
        <p:spPr>
          <a:xfrm>
            <a:off x="1657547" y="707588"/>
            <a:ext cx="9255760" cy="954107"/>
          </a:xfrm>
          <a:prstGeom prst="rect">
            <a:avLst/>
          </a:prstGeom>
          <a:noFill/>
        </p:spPr>
        <p:txBody>
          <a:bodyPr wrap="square" rtlCol="0">
            <a:spAutoFit/>
          </a:bodyPr>
          <a:lstStyle/>
          <a:p>
            <a:pPr algn="ctr"/>
            <a:r>
              <a:rPr kumimoji="1" lang="ja-JP" altLang="en-US" sz="3200" b="1" dirty="0"/>
              <a:t>業界横断スケジューリング</a:t>
            </a:r>
            <a:r>
              <a:rPr kumimoji="1" lang="en-US" altLang="ja-JP" sz="3200" b="1" dirty="0">
                <a:latin typeface="Century" panose="02040604050505020304" pitchFamily="18" charset="0"/>
              </a:rPr>
              <a:t>SC</a:t>
            </a:r>
            <a:r>
              <a:rPr kumimoji="1" lang="ja-JP" altLang="en-US" sz="3200" b="1" dirty="0"/>
              <a:t>プロジェクト</a:t>
            </a:r>
            <a:endParaRPr kumimoji="1" lang="en-US" altLang="ja-JP" sz="3200" b="1" dirty="0"/>
          </a:p>
          <a:p>
            <a:pPr algn="ctr"/>
            <a:r>
              <a:rPr lang="en-US" altLang="ja-JP" sz="2400" b="1" dirty="0"/>
              <a:t>Cross Industry Scheduling Supply Chain Project</a:t>
            </a:r>
            <a:endParaRPr kumimoji="1" lang="ja-JP" altLang="en-US" sz="2400" b="1" dirty="0"/>
          </a:p>
        </p:txBody>
      </p:sp>
      <p:sp>
        <p:nvSpPr>
          <p:cNvPr id="4" name="テキスト ボックス 3"/>
          <p:cNvSpPr txBox="1"/>
          <p:nvPr/>
        </p:nvSpPr>
        <p:spPr>
          <a:xfrm>
            <a:off x="807375" y="2365810"/>
            <a:ext cx="10443411" cy="1938992"/>
          </a:xfrm>
          <a:prstGeom prst="rect">
            <a:avLst/>
          </a:prstGeom>
          <a:noFill/>
        </p:spPr>
        <p:txBody>
          <a:bodyPr wrap="square" rtlCol="0">
            <a:spAutoFit/>
          </a:bodyPr>
          <a:lstStyle/>
          <a:p>
            <a:r>
              <a:rPr kumimoji="1" lang="ja-JP" altLang="en-US" sz="2000" dirty="0"/>
              <a:t>国連</a:t>
            </a:r>
            <a:r>
              <a:rPr lang="en-US" altLang="ja-JP" sz="2000" dirty="0"/>
              <a:t>CEFACT</a:t>
            </a:r>
            <a:r>
              <a:rPr lang="ja-JP" altLang="en-US" sz="2000" dirty="0"/>
              <a:t>において、</a:t>
            </a:r>
            <a:r>
              <a:rPr lang="en-US" altLang="ja-JP" sz="2000" dirty="0"/>
              <a:t>UN/EDIFACT</a:t>
            </a:r>
            <a:r>
              <a:rPr lang="ja-JP" altLang="en-US" sz="2000" dirty="0"/>
              <a:t>ベースの</a:t>
            </a:r>
            <a:r>
              <a:rPr lang="en-US" altLang="ja-JP" sz="2000" dirty="0"/>
              <a:t>DELFOR/DELJIT</a:t>
            </a:r>
            <a:r>
              <a:rPr lang="ja-JP" altLang="en-US" sz="2000" dirty="0"/>
              <a:t>後継の</a:t>
            </a:r>
            <a:r>
              <a:rPr lang="en-US" altLang="ja-JP" sz="2000" dirty="0" err="1"/>
              <a:t>ebXML</a:t>
            </a:r>
            <a:r>
              <a:rPr lang="ja-JP" altLang="en-US" sz="2000" dirty="0"/>
              <a:t>メッセージ開発は、欧州の航空機宇宙業界（</a:t>
            </a:r>
            <a:r>
              <a:rPr lang="en-US" altLang="ja-JP" sz="2000" dirty="0">
                <a:solidFill>
                  <a:srgbClr val="FF0000"/>
                </a:solidFill>
              </a:rPr>
              <a:t>BAI: Boost Aero</a:t>
            </a:r>
            <a:r>
              <a:rPr lang="ja-JP" altLang="en-US" sz="2000" dirty="0">
                <a:solidFill>
                  <a:srgbClr val="FF0000"/>
                </a:solidFill>
              </a:rPr>
              <a:t> </a:t>
            </a:r>
            <a:r>
              <a:rPr lang="en-US" altLang="ja-JP" sz="2000" dirty="0">
                <a:solidFill>
                  <a:srgbClr val="FF0000"/>
                </a:solidFill>
              </a:rPr>
              <a:t>International</a:t>
            </a:r>
            <a:r>
              <a:rPr lang="ja-JP" altLang="en-US" sz="2000" dirty="0"/>
              <a:t>）がスケジューリング・サプライチェーンとして、</a:t>
            </a:r>
            <a:r>
              <a:rPr lang="en-US" altLang="ja-JP" sz="2000" dirty="0"/>
              <a:t>2005</a:t>
            </a:r>
            <a:r>
              <a:rPr lang="ja-JP" altLang="en-US" sz="2000" dirty="0"/>
              <a:t>年より手掛け、</a:t>
            </a:r>
            <a:r>
              <a:rPr lang="en-US" altLang="ja-JP" sz="2000" dirty="0"/>
              <a:t>2008</a:t>
            </a:r>
            <a:r>
              <a:rPr lang="ja-JP" altLang="en-US" sz="2000" dirty="0"/>
              <a:t>年に国連</a:t>
            </a:r>
            <a:r>
              <a:rPr lang="en-US" altLang="ja-JP" sz="2000" dirty="0"/>
              <a:t>CEFACT</a:t>
            </a:r>
            <a:r>
              <a:rPr lang="ja-JP" altLang="en-US" sz="2000" dirty="0"/>
              <a:t>共通辞書として公開された。本プロジェクトは、その後の新しいビジネスモデルの反映や自動車等他の製造業全般に展開させるために、</a:t>
            </a:r>
            <a:r>
              <a:rPr lang="en-US" altLang="ja-JP" sz="2000" dirty="0">
                <a:solidFill>
                  <a:srgbClr val="FF0000"/>
                </a:solidFill>
              </a:rPr>
              <a:t>BAI</a:t>
            </a:r>
            <a:r>
              <a:rPr lang="ja-JP" altLang="en-US" sz="2000" dirty="0"/>
              <a:t>と</a:t>
            </a:r>
            <a:r>
              <a:rPr lang="en-US" altLang="ja-JP" sz="2000" dirty="0"/>
              <a:t>SIPS</a:t>
            </a:r>
            <a:r>
              <a:rPr lang="ja-JP" altLang="en-US" sz="2000" dirty="0"/>
              <a:t>が共同で国連</a:t>
            </a:r>
            <a:r>
              <a:rPr lang="en-US" altLang="ja-JP" sz="2000" dirty="0"/>
              <a:t>CEFACT</a:t>
            </a:r>
            <a:r>
              <a:rPr lang="ja-JP" altLang="en-US" sz="2000" dirty="0"/>
              <a:t>へ改訂版開発の提案を行ったものである。</a:t>
            </a:r>
            <a:endParaRPr kumimoji="1" lang="ja-JP" altLang="en-US" sz="2000" dirty="0"/>
          </a:p>
        </p:txBody>
      </p:sp>
      <p:sp>
        <p:nvSpPr>
          <p:cNvPr id="5" name="正方形/長方形 4"/>
          <p:cNvSpPr/>
          <p:nvPr/>
        </p:nvSpPr>
        <p:spPr>
          <a:xfrm>
            <a:off x="3465095" y="4416810"/>
            <a:ext cx="8131339" cy="2062103"/>
          </a:xfrm>
          <a:prstGeom prst="rect">
            <a:avLst/>
          </a:prstGeom>
          <a:ln>
            <a:solidFill>
              <a:schemeClr val="accent1"/>
            </a:solidFill>
          </a:ln>
        </p:spPr>
        <p:txBody>
          <a:bodyPr wrap="square">
            <a:spAutoFit/>
          </a:bodyPr>
          <a:lstStyle/>
          <a:p>
            <a:r>
              <a:rPr lang="ja-JP" altLang="ja-JP" sz="1600" b="1" dirty="0">
                <a:solidFill>
                  <a:srgbClr val="FF0000"/>
                </a:solidFill>
                <a:effectLst/>
              </a:rPr>
              <a:t>Boost Aero</a:t>
            </a:r>
            <a:r>
              <a:rPr lang="en-US" altLang="ja-JP" sz="1600" b="1" dirty="0">
                <a:solidFill>
                  <a:srgbClr val="FF0000"/>
                </a:solidFill>
                <a:effectLst/>
              </a:rPr>
              <a:t> International</a:t>
            </a:r>
            <a:r>
              <a:rPr lang="ja-JP" altLang="ja-JP" sz="1600" b="1" dirty="0">
                <a:solidFill>
                  <a:srgbClr val="FF0000"/>
                </a:solidFill>
                <a:effectLst/>
              </a:rPr>
              <a:t> について</a:t>
            </a:r>
          </a:p>
          <a:p>
            <a:r>
              <a:rPr lang="ja-JP" altLang="ja-JP" sz="1600" dirty="0">
                <a:effectLst/>
              </a:rPr>
              <a:t>Boost</a:t>
            </a:r>
            <a:r>
              <a:rPr lang="en-US" altLang="ja-JP" sz="1600" dirty="0">
                <a:effectLst/>
              </a:rPr>
              <a:t> </a:t>
            </a:r>
            <a:r>
              <a:rPr lang="ja-JP" altLang="ja-JP" sz="1600" dirty="0">
                <a:effectLst/>
              </a:rPr>
              <a:t>Aero</a:t>
            </a:r>
            <a:r>
              <a:rPr lang="en-US" altLang="ja-JP" sz="1600" dirty="0">
                <a:effectLst/>
              </a:rPr>
              <a:t> </a:t>
            </a:r>
            <a:r>
              <a:rPr lang="en-US" altLang="ja-JP" sz="1600" dirty="0"/>
              <a:t>International</a:t>
            </a:r>
            <a:r>
              <a:rPr lang="ja-JP" altLang="ja-JP" sz="1600" dirty="0">
                <a:effectLst/>
              </a:rPr>
              <a:t>は、</a:t>
            </a:r>
            <a:r>
              <a:rPr lang="ja-JP" altLang="en-US" sz="1600" dirty="0">
                <a:effectLst/>
              </a:rPr>
              <a:t>国際航空宇宙／防衛産業のサプライチェーンに関するプロセスと</a:t>
            </a:r>
            <a:r>
              <a:rPr lang="en-US" altLang="ja-JP" sz="1600" dirty="0"/>
              <a:t>EDI</a:t>
            </a:r>
            <a:r>
              <a:rPr lang="ja-JP" altLang="en-US" sz="1600" dirty="0"/>
              <a:t>標準の定義と開発を行う業界組織である。</a:t>
            </a:r>
            <a:r>
              <a:rPr lang="en-US" altLang="ja-JP" sz="1600" dirty="0" err="1"/>
              <a:t>BoostAeroSpace</a:t>
            </a:r>
            <a:r>
              <a:rPr lang="ja-JP" altLang="en-US" sz="1600" dirty="0"/>
              <a:t>は、</a:t>
            </a:r>
            <a:r>
              <a:rPr lang="ja-JP" altLang="ja-JP" sz="1600" dirty="0">
                <a:effectLst/>
              </a:rPr>
              <a:t>Airbus社、 Dassault Aviation社、 EADS社、 Safran社およびThales社によって構築されたデジタル・ハブであり、OEMと各階層のサプライヤー(中堅企業)からなるバリューチェーン全体におけるデジタル・プロセスやツールの展開とスピードの向上を可能に</a:t>
            </a:r>
            <a:r>
              <a:rPr lang="ja-JP" altLang="en-US" sz="1600" dirty="0"/>
              <a:t>する</a:t>
            </a:r>
            <a:r>
              <a:rPr lang="ja-JP" altLang="ja-JP" sz="1600" dirty="0">
                <a:effectLst/>
              </a:rPr>
              <a:t>。デジタル・ハブは、民間および軍事プログラムのための高度な、複数の階層をまたぐPLM、SCM、コラボレーションおよびセキュリティ機能群を提供してい</a:t>
            </a:r>
            <a:r>
              <a:rPr lang="ja-JP" altLang="en-US" sz="1600" dirty="0">
                <a:effectLst/>
              </a:rPr>
              <a:t>る</a:t>
            </a:r>
            <a:r>
              <a:rPr lang="ja-JP" altLang="ja-JP" sz="1600" dirty="0">
                <a:effectLst/>
              </a:rPr>
              <a:t>。</a:t>
            </a:r>
          </a:p>
        </p:txBody>
      </p:sp>
      <p:sp>
        <p:nvSpPr>
          <p:cNvPr id="6" name="テキスト ボックス 5"/>
          <p:cNvSpPr txBox="1"/>
          <p:nvPr/>
        </p:nvSpPr>
        <p:spPr>
          <a:xfrm>
            <a:off x="477520" y="1752142"/>
            <a:ext cx="1432560" cy="523220"/>
          </a:xfrm>
          <a:prstGeom prst="rect">
            <a:avLst/>
          </a:prstGeom>
          <a:noFill/>
          <a:ln>
            <a:solidFill>
              <a:schemeClr val="accent1"/>
            </a:solidFill>
          </a:ln>
        </p:spPr>
        <p:txBody>
          <a:bodyPr wrap="square" rtlCol="0">
            <a:spAutoFit/>
          </a:bodyPr>
          <a:lstStyle/>
          <a:p>
            <a:pPr algn="ctr"/>
            <a:r>
              <a:rPr kumimoji="1" lang="ja-JP" altLang="en-US" sz="2800" b="1" dirty="0"/>
              <a:t>背景</a:t>
            </a:r>
          </a:p>
        </p:txBody>
      </p:sp>
    </p:spTree>
    <p:extLst>
      <p:ext uri="{BB962C8B-B14F-4D97-AF65-F5344CB8AC3E}">
        <p14:creationId xmlns:p14="http://schemas.microsoft.com/office/powerpoint/2010/main" val="37616394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25126" y="261312"/>
            <a:ext cx="4186617" cy="369332"/>
          </a:xfrm>
          <a:prstGeom prst="rect">
            <a:avLst/>
          </a:prstGeom>
          <a:noFill/>
          <a:ln>
            <a:solidFill>
              <a:schemeClr val="accent1"/>
            </a:solidFill>
          </a:ln>
        </p:spPr>
        <p:txBody>
          <a:bodyPr wrap="square" rtlCol="0">
            <a:spAutoFit/>
          </a:bodyPr>
          <a:lstStyle/>
          <a:p>
            <a:pPr algn="ctr"/>
            <a:r>
              <a:rPr kumimoji="1" lang="ja-JP" altLang="en-US" dirty="0">
                <a:latin typeface="Century" panose="02040604050505020304" pitchFamily="18" charset="0"/>
              </a:rPr>
              <a:t>国連</a:t>
            </a:r>
            <a:r>
              <a:rPr kumimoji="1" lang="en-US" altLang="ja-JP" dirty="0">
                <a:latin typeface="Century" panose="02040604050505020304" pitchFamily="18" charset="0"/>
              </a:rPr>
              <a:t>CEFACT</a:t>
            </a:r>
            <a:r>
              <a:rPr kumimoji="1" lang="ja-JP" altLang="en-US" dirty="0">
                <a:latin typeface="Century" panose="02040604050505020304" pitchFamily="18" charset="0"/>
              </a:rPr>
              <a:t>プロジェクト紹介（２）</a:t>
            </a:r>
          </a:p>
        </p:txBody>
      </p:sp>
      <p:sp>
        <p:nvSpPr>
          <p:cNvPr id="3" name="テキスト ボックス 2"/>
          <p:cNvSpPr txBox="1"/>
          <p:nvPr/>
        </p:nvSpPr>
        <p:spPr>
          <a:xfrm>
            <a:off x="1657547" y="707588"/>
            <a:ext cx="9255760" cy="954107"/>
          </a:xfrm>
          <a:prstGeom prst="rect">
            <a:avLst/>
          </a:prstGeom>
          <a:noFill/>
        </p:spPr>
        <p:txBody>
          <a:bodyPr wrap="square" rtlCol="0">
            <a:spAutoFit/>
          </a:bodyPr>
          <a:lstStyle/>
          <a:p>
            <a:pPr algn="ctr"/>
            <a:r>
              <a:rPr kumimoji="1" lang="ja-JP" altLang="en-US" sz="3200" b="1" dirty="0"/>
              <a:t>業界横断スケジューリング</a:t>
            </a:r>
            <a:r>
              <a:rPr kumimoji="1" lang="en-US" altLang="ja-JP" sz="3200" b="1" dirty="0">
                <a:latin typeface="Century" panose="02040604050505020304" pitchFamily="18" charset="0"/>
              </a:rPr>
              <a:t>SC</a:t>
            </a:r>
            <a:r>
              <a:rPr kumimoji="1" lang="ja-JP" altLang="en-US" sz="3200" b="1" dirty="0"/>
              <a:t>プロジェクト</a:t>
            </a:r>
            <a:endParaRPr kumimoji="1" lang="en-US" altLang="ja-JP" sz="3200" b="1" dirty="0"/>
          </a:p>
          <a:p>
            <a:pPr algn="ctr"/>
            <a:r>
              <a:rPr lang="en-US" altLang="ja-JP" sz="2400" b="1" dirty="0"/>
              <a:t>Cross Industry Scheduling Supply Chain Project</a:t>
            </a:r>
            <a:endParaRPr kumimoji="1" lang="ja-JP" altLang="en-US" sz="2400" b="1" dirty="0"/>
          </a:p>
        </p:txBody>
      </p:sp>
      <p:sp>
        <p:nvSpPr>
          <p:cNvPr id="4" name="テキスト ボックス 3"/>
          <p:cNvSpPr txBox="1"/>
          <p:nvPr/>
        </p:nvSpPr>
        <p:spPr>
          <a:xfrm>
            <a:off x="807375" y="2365810"/>
            <a:ext cx="10443411" cy="707886"/>
          </a:xfrm>
          <a:prstGeom prst="rect">
            <a:avLst/>
          </a:prstGeom>
          <a:noFill/>
        </p:spPr>
        <p:txBody>
          <a:bodyPr wrap="square" rtlCol="0">
            <a:spAutoFit/>
          </a:bodyPr>
          <a:lstStyle/>
          <a:p>
            <a:r>
              <a:rPr kumimoji="1" lang="ja-JP" altLang="en-US" sz="2000" dirty="0"/>
              <a:t>本プロジェクトは、現在国連</a:t>
            </a:r>
            <a:r>
              <a:rPr kumimoji="1" lang="en-US" altLang="ja-JP" sz="2000" dirty="0"/>
              <a:t>CEFACT</a:t>
            </a:r>
            <a:r>
              <a:rPr kumimoji="1" lang="ja-JP" altLang="en-US" sz="2000" dirty="0" err="1"/>
              <a:t>に登</a:t>
            </a:r>
            <a:r>
              <a:rPr kumimoji="1" lang="ja-JP" altLang="en-US" sz="2000" dirty="0"/>
              <a:t>録されているスケジューリング</a:t>
            </a:r>
            <a:r>
              <a:rPr kumimoji="1" lang="en-US" altLang="ja-JP" sz="2000" dirty="0"/>
              <a:t>SC</a:t>
            </a:r>
            <a:r>
              <a:rPr kumimoji="1" lang="ja-JP" altLang="en-US" sz="2000" dirty="0"/>
              <a:t>メッセージ類を、現状のビジネスプロセスに適合させるべく改訂を行うことを目的とする。</a:t>
            </a:r>
          </a:p>
        </p:txBody>
      </p:sp>
      <p:sp>
        <p:nvSpPr>
          <p:cNvPr id="6" name="テキスト ボックス 5"/>
          <p:cNvSpPr txBox="1"/>
          <p:nvPr/>
        </p:nvSpPr>
        <p:spPr>
          <a:xfrm>
            <a:off x="477520" y="1752142"/>
            <a:ext cx="1432560" cy="523220"/>
          </a:xfrm>
          <a:prstGeom prst="rect">
            <a:avLst/>
          </a:prstGeom>
          <a:noFill/>
          <a:ln>
            <a:solidFill>
              <a:schemeClr val="accent1"/>
            </a:solidFill>
          </a:ln>
        </p:spPr>
        <p:txBody>
          <a:bodyPr wrap="square" rtlCol="0">
            <a:spAutoFit/>
          </a:bodyPr>
          <a:lstStyle/>
          <a:p>
            <a:pPr algn="ctr"/>
            <a:r>
              <a:rPr lang="ja-JP" altLang="en-US" sz="2800" b="1" dirty="0"/>
              <a:t>目的</a:t>
            </a:r>
            <a:endParaRPr kumimoji="1" lang="ja-JP" altLang="en-US" sz="2800" b="1" dirty="0"/>
          </a:p>
        </p:txBody>
      </p:sp>
      <p:sp>
        <p:nvSpPr>
          <p:cNvPr id="7" name="テキスト ボックス 6"/>
          <p:cNvSpPr txBox="1"/>
          <p:nvPr/>
        </p:nvSpPr>
        <p:spPr>
          <a:xfrm>
            <a:off x="477520" y="3254591"/>
            <a:ext cx="1432560" cy="523220"/>
          </a:xfrm>
          <a:prstGeom prst="rect">
            <a:avLst/>
          </a:prstGeom>
          <a:noFill/>
          <a:ln>
            <a:solidFill>
              <a:schemeClr val="accent1"/>
            </a:solidFill>
          </a:ln>
        </p:spPr>
        <p:txBody>
          <a:bodyPr wrap="square" rtlCol="0">
            <a:spAutoFit/>
          </a:bodyPr>
          <a:lstStyle/>
          <a:p>
            <a:pPr algn="ctr"/>
            <a:r>
              <a:rPr lang="ja-JP" altLang="en-US" sz="2800" b="1" dirty="0"/>
              <a:t>範囲</a:t>
            </a:r>
            <a:endParaRPr kumimoji="1" lang="ja-JP" altLang="en-US" sz="2800" b="1" dirty="0"/>
          </a:p>
        </p:txBody>
      </p:sp>
      <p:sp>
        <p:nvSpPr>
          <p:cNvPr id="8" name="テキスト ボックス 7"/>
          <p:cNvSpPr txBox="1"/>
          <p:nvPr/>
        </p:nvSpPr>
        <p:spPr>
          <a:xfrm>
            <a:off x="807375" y="3880817"/>
            <a:ext cx="10443411" cy="1015663"/>
          </a:xfrm>
          <a:prstGeom prst="rect">
            <a:avLst/>
          </a:prstGeom>
          <a:noFill/>
        </p:spPr>
        <p:txBody>
          <a:bodyPr wrap="square" rtlCol="0">
            <a:spAutoFit/>
          </a:bodyPr>
          <a:lstStyle/>
          <a:p>
            <a:r>
              <a:rPr lang="ja-JP" altLang="en-US" sz="2000" dirty="0"/>
              <a:t>本プロジェクトで扱うスケジューリング</a:t>
            </a:r>
            <a:r>
              <a:rPr lang="en-US" altLang="ja-JP" sz="2000" dirty="0"/>
              <a:t>SC</a:t>
            </a:r>
            <a:r>
              <a:rPr lang="ja-JP" altLang="en-US" sz="2000" dirty="0"/>
              <a:t>メッセージ類は、需要予測、在庫予測、受発注、納入指示、出荷通知、請求明細を含む。これらのメッセージは、中小企業を含むスケジューリング</a:t>
            </a:r>
            <a:r>
              <a:rPr lang="en-US" altLang="ja-JP" sz="2000" dirty="0"/>
              <a:t>SCM</a:t>
            </a:r>
            <a:r>
              <a:rPr lang="ja-JP" altLang="en-US" sz="2000" dirty="0"/>
              <a:t>プロセスに携わる世界中の組織によって使用される。</a:t>
            </a:r>
            <a:endParaRPr kumimoji="1" lang="ja-JP" altLang="en-US" sz="2000" dirty="0"/>
          </a:p>
        </p:txBody>
      </p:sp>
      <p:sp>
        <p:nvSpPr>
          <p:cNvPr id="9" name="テキスト ボックス 8"/>
          <p:cNvSpPr txBox="1"/>
          <p:nvPr/>
        </p:nvSpPr>
        <p:spPr>
          <a:xfrm>
            <a:off x="477520" y="4999486"/>
            <a:ext cx="1432560" cy="523220"/>
          </a:xfrm>
          <a:prstGeom prst="rect">
            <a:avLst/>
          </a:prstGeom>
          <a:noFill/>
          <a:ln>
            <a:solidFill>
              <a:schemeClr val="accent1"/>
            </a:solidFill>
          </a:ln>
        </p:spPr>
        <p:txBody>
          <a:bodyPr wrap="square" rtlCol="0">
            <a:spAutoFit/>
          </a:bodyPr>
          <a:lstStyle/>
          <a:p>
            <a:pPr algn="ctr"/>
            <a:r>
              <a:rPr lang="ja-JP" altLang="en-US" sz="2800" b="1" dirty="0"/>
              <a:t>支援国</a:t>
            </a:r>
            <a:endParaRPr kumimoji="1" lang="ja-JP" altLang="en-US" sz="2800" b="1" dirty="0"/>
          </a:p>
        </p:txBody>
      </p:sp>
      <p:sp>
        <p:nvSpPr>
          <p:cNvPr id="10" name="テキスト ボックス 9"/>
          <p:cNvSpPr txBox="1"/>
          <p:nvPr/>
        </p:nvSpPr>
        <p:spPr>
          <a:xfrm>
            <a:off x="807374" y="5703601"/>
            <a:ext cx="10443411" cy="400110"/>
          </a:xfrm>
          <a:prstGeom prst="rect">
            <a:avLst/>
          </a:prstGeom>
          <a:noFill/>
        </p:spPr>
        <p:txBody>
          <a:bodyPr wrap="square" rtlCol="0">
            <a:spAutoFit/>
          </a:bodyPr>
          <a:lstStyle/>
          <a:p>
            <a:r>
              <a:rPr lang="ja-JP" altLang="en-US" sz="2000" dirty="0"/>
              <a:t>フランス、</a:t>
            </a:r>
            <a:r>
              <a:rPr kumimoji="1" lang="ja-JP" altLang="en-US" sz="2000" dirty="0"/>
              <a:t>ドイツ、</a:t>
            </a:r>
            <a:r>
              <a:rPr lang="ja-JP" altLang="en-US" sz="2000" dirty="0"/>
              <a:t>オランダ、イタリア、</a:t>
            </a:r>
            <a:r>
              <a:rPr kumimoji="1" lang="ja-JP" altLang="en-US" sz="2000" dirty="0"/>
              <a:t>日本</a:t>
            </a:r>
          </a:p>
        </p:txBody>
      </p:sp>
    </p:spTree>
    <p:extLst>
      <p:ext uri="{BB962C8B-B14F-4D97-AF65-F5344CB8AC3E}">
        <p14:creationId xmlns:p14="http://schemas.microsoft.com/office/powerpoint/2010/main" val="36806029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25126" y="261312"/>
            <a:ext cx="4186617" cy="369332"/>
          </a:xfrm>
          <a:prstGeom prst="rect">
            <a:avLst/>
          </a:prstGeom>
          <a:noFill/>
          <a:ln>
            <a:solidFill>
              <a:schemeClr val="accent1"/>
            </a:solidFill>
          </a:ln>
        </p:spPr>
        <p:txBody>
          <a:bodyPr wrap="square" rtlCol="0">
            <a:spAutoFit/>
          </a:bodyPr>
          <a:lstStyle/>
          <a:p>
            <a:pPr algn="ctr"/>
            <a:r>
              <a:rPr kumimoji="1" lang="ja-JP" altLang="en-US" dirty="0">
                <a:latin typeface="Century" panose="02040604050505020304" pitchFamily="18" charset="0"/>
              </a:rPr>
              <a:t>国連</a:t>
            </a:r>
            <a:r>
              <a:rPr kumimoji="1" lang="en-US" altLang="ja-JP" dirty="0">
                <a:latin typeface="Century" panose="02040604050505020304" pitchFamily="18" charset="0"/>
              </a:rPr>
              <a:t>CEFACT</a:t>
            </a:r>
            <a:r>
              <a:rPr kumimoji="1" lang="ja-JP" altLang="en-US" dirty="0">
                <a:latin typeface="Century" panose="02040604050505020304" pitchFamily="18" charset="0"/>
              </a:rPr>
              <a:t>プロジェクト紹介（３）</a:t>
            </a:r>
          </a:p>
        </p:txBody>
      </p:sp>
      <p:sp>
        <p:nvSpPr>
          <p:cNvPr id="3" name="テキスト ボックス 2"/>
          <p:cNvSpPr txBox="1"/>
          <p:nvPr/>
        </p:nvSpPr>
        <p:spPr>
          <a:xfrm>
            <a:off x="1645516" y="808902"/>
            <a:ext cx="9255760" cy="954107"/>
          </a:xfrm>
          <a:prstGeom prst="rect">
            <a:avLst/>
          </a:prstGeom>
          <a:noFill/>
        </p:spPr>
        <p:txBody>
          <a:bodyPr wrap="square" rtlCol="0">
            <a:spAutoFit/>
          </a:bodyPr>
          <a:lstStyle/>
          <a:p>
            <a:pPr algn="ctr"/>
            <a:r>
              <a:rPr kumimoji="1" lang="ja-JP" altLang="en-US" sz="3200" b="1" dirty="0"/>
              <a:t>業界横断スケジューリング</a:t>
            </a:r>
            <a:r>
              <a:rPr kumimoji="1" lang="en-US" altLang="ja-JP" sz="3200" b="1" dirty="0">
                <a:latin typeface="Century" panose="02040604050505020304" pitchFamily="18" charset="0"/>
              </a:rPr>
              <a:t>SC</a:t>
            </a:r>
            <a:r>
              <a:rPr kumimoji="1" lang="ja-JP" altLang="en-US" sz="3200" b="1" dirty="0"/>
              <a:t>プロジェクト</a:t>
            </a:r>
            <a:endParaRPr kumimoji="1" lang="en-US" altLang="ja-JP" sz="3200" b="1" dirty="0"/>
          </a:p>
          <a:p>
            <a:pPr algn="ctr"/>
            <a:r>
              <a:rPr lang="en-US" altLang="ja-JP" sz="2400" b="1" dirty="0"/>
              <a:t>Cross Industry Scheduling Supply Chain Project</a:t>
            </a:r>
            <a:endParaRPr kumimoji="1" lang="ja-JP" altLang="en-US" sz="2400" b="1" dirty="0"/>
          </a:p>
        </p:txBody>
      </p:sp>
      <p:sp>
        <p:nvSpPr>
          <p:cNvPr id="6" name="テキスト ボックス 5"/>
          <p:cNvSpPr txBox="1"/>
          <p:nvPr/>
        </p:nvSpPr>
        <p:spPr>
          <a:xfrm>
            <a:off x="381265" y="2016925"/>
            <a:ext cx="3432743" cy="523220"/>
          </a:xfrm>
          <a:prstGeom prst="rect">
            <a:avLst/>
          </a:prstGeom>
          <a:noFill/>
          <a:ln>
            <a:solidFill>
              <a:schemeClr val="accent1"/>
            </a:solidFill>
          </a:ln>
        </p:spPr>
        <p:txBody>
          <a:bodyPr wrap="square" rtlCol="0">
            <a:spAutoFit/>
          </a:bodyPr>
          <a:lstStyle/>
          <a:p>
            <a:pPr algn="ctr"/>
            <a:r>
              <a:rPr lang="ja-JP" altLang="en-US" sz="2800" b="1" dirty="0"/>
              <a:t>スケジュール</a:t>
            </a:r>
            <a:endParaRPr kumimoji="1" lang="ja-JP" altLang="en-US" sz="2800" b="1" dirty="0"/>
          </a:p>
        </p:txBody>
      </p:sp>
      <p:graphicFrame>
        <p:nvGraphicFramePr>
          <p:cNvPr id="7" name="表 6"/>
          <p:cNvGraphicFramePr>
            <a:graphicFrameLocks noGrp="1"/>
          </p:cNvGraphicFramePr>
          <p:nvPr>
            <p:extLst>
              <p:ext uri="{D42A27DB-BD31-4B8C-83A1-F6EECF244321}">
                <p14:modId xmlns:p14="http://schemas.microsoft.com/office/powerpoint/2010/main" val="2373874633"/>
              </p:ext>
            </p:extLst>
          </p:nvPr>
        </p:nvGraphicFramePr>
        <p:xfrm>
          <a:off x="2097637" y="2895375"/>
          <a:ext cx="8128000" cy="3332480"/>
        </p:xfrm>
        <a:graphic>
          <a:graphicData uri="http://schemas.openxmlformats.org/drawingml/2006/table">
            <a:tbl>
              <a:tblPr firstRow="1" bandRow="1">
                <a:tableStyleId>{5C22544A-7EE6-4342-B048-85BDC9FD1C3A}</a:tableStyleId>
              </a:tblPr>
              <a:tblGrid>
                <a:gridCol w="4963482">
                  <a:extLst>
                    <a:ext uri="{9D8B030D-6E8A-4147-A177-3AD203B41FA5}">
                      <a16:colId xmlns:a16="http://schemas.microsoft.com/office/drawing/2014/main" val="3050667261"/>
                    </a:ext>
                  </a:extLst>
                </a:gridCol>
                <a:gridCol w="3164518">
                  <a:extLst>
                    <a:ext uri="{9D8B030D-6E8A-4147-A177-3AD203B41FA5}">
                      <a16:colId xmlns:a16="http://schemas.microsoft.com/office/drawing/2014/main" val="2454975325"/>
                    </a:ext>
                  </a:extLst>
                </a:gridCol>
              </a:tblGrid>
              <a:tr h="0">
                <a:tc>
                  <a:txBody>
                    <a:bodyPr/>
                    <a:lstStyle/>
                    <a:p>
                      <a:r>
                        <a:rPr kumimoji="1" lang="ja-JP" altLang="en-US" dirty="0"/>
                        <a:t>開発ステージ</a:t>
                      </a:r>
                    </a:p>
                  </a:txBody>
                  <a:tcPr/>
                </a:tc>
                <a:tc>
                  <a:txBody>
                    <a:bodyPr/>
                    <a:lstStyle/>
                    <a:p>
                      <a:r>
                        <a:rPr kumimoji="1" lang="ja-JP" altLang="en-US" dirty="0"/>
                        <a:t>予定</a:t>
                      </a:r>
                    </a:p>
                  </a:txBody>
                  <a:tcPr/>
                </a:tc>
                <a:extLst>
                  <a:ext uri="{0D108BD9-81ED-4DB2-BD59-A6C34878D82A}">
                    <a16:rowId xmlns:a16="http://schemas.microsoft.com/office/drawing/2014/main" val="1549228342"/>
                  </a:ext>
                </a:extLst>
              </a:tr>
              <a:tr h="370840">
                <a:tc>
                  <a:txBody>
                    <a:bodyPr/>
                    <a:lstStyle/>
                    <a:p>
                      <a:r>
                        <a:rPr kumimoji="1" lang="ja-JP" altLang="en-US" dirty="0"/>
                        <a:t>プロジェクト立上げ</a:t>
                      </a:r>
                      <a:endParaRPr kumimoji="1" lang="en-US" altLang="ja-JP" dirty="0"/>
                    </a:p>
                  </a:txBody>
                  <a:tcPr/>
                </a:tc>
                <a:tc>
                  <a:txBody>
                    <a:bodyPr/>
                    <a:lstStyle/>
                    <a:p>
                      <a:r>
                        <a:rPr kumimoji="1" lang="en-US" altLang="ja-JP" dirty="0"/>
                        <a:t>2016-05</a:t>
                      </a:r>
                      <a:endParaRPr kumimoji="1" lang="ja-JP" altLang="en-US" dirty="0"/>
                    </a:p>
                  </a:txBody>
                  <a:tcPr/>
                </a:tc>
                <a:extLst>
                  <a:ext uri="{0D108BD9-81ED-4DB2-BD59-A6C34878D82A}">
                    <a16:rowId xmlns:a16="http://schemas.microsoft.com/office/drawing/2014/main" val="2483220703"/>
                  </a:ext>
                </a:extLst>
              </a:tr>
              <a:tr h="370840">
                <a:tc>
                  <a:txBody>
                    <a:bodyPr/>
                    <a:lstStyle/>
                    <a:p>
                      <a:r>
                        <a:rPr kumimoji="1" lang="ja-JP" altLang="en-US" dirty="0"/>
                        <a:t>要求事項収集</a:t>
                      </a:r>
                    </a:p>
                  </a:txBody>
                  <a:tcPr/>
                </a:tc>
                <a:tc>
                  <a:txBody>
                    <a:bodyPr/>
                    <a:lstStyle/>
                    <a:p>
                      <a:r>
                        <a:rPr kumimoji="1" lang="en-US" altLang="ja-JP" dirty="0"/>
                        <a:t>2016-07</a:t>
                      </a:r>
                      <a:endParaRPr kumimoji="1" lang="ja-JP" altLang="en-US" dirty="0"/>
                    </a:p>
                  </a:txBody>
                  <a:tcPr/>
                </a:tc>
                <a:extLst>
                  <a:ext uri="{0D108BD9-81ED-4DB2-BD59-A6C34878D82A}">
                    <a16:rowId xmlns:a16="http://schemas.microsoft.com/office/drawing/2014/main" val="961738516"/>
                  </a:ext>
                </a:extLst>
              </a:tr>
              <a:tr h="370840">
                <a:tc>
                  <a:txBody>
                    <a:bodyPr/>
                    <a:lstStyle/>
                    <a:p>
                      <a:r>
                        <a:rPr kumimoji="1" lang="ja-JP" altLang="en-US" dirty="0"/>
                        <a:t>業務要件仕様書案（</a:t>
                      </a:r>
                      <a:r>
                        <a:rPr kumimoji="1" lang="en-US" altLang="ja-JP" dirty="0"/>
                        <a:t>BRS/RSM</a:t>
                      </a:r>
                      <a:r>
                        <a:rPr kumimoji="1" lang="ja-JP" altLang="en-US" dirty="0"/>
                        <a:t>）開発</a:t>
                      </a:r>
                    </a:p>
                  </a:txBody>
                  <a:tcPr/>
                </a:tc>
                <a:tc>
                  <a:txBody>
                    <a:bodyPr/>
                    <a:lstStyle/>
                    <a:p>
                      <a:r>
                        <a:rPr kumimoji="1" lang="en-US" altLang="ja-JP" dirty="0"/>
                        <a:t>2016-09</a:t>
                      </a:r>
                      <a:r>
                        <a:rPr kumimoji="1" lang="ja-JP" altLang="en-US" dirty="0"/>
                        <a:t>（</a:t>
                      </a:r>
                      <a:r>
                        <a:rPr kumimoji="1" lang="en-US" altLang="ja-JP" dirty="0"/>
                        <a:t>Forum</a:t>
                      </a:r>
                      <a:r>
                        <a:rPr kumimoji="1" lang="ja-JP" altLang="en-US" dirty="0"/>
                        <a:t>）</a:t>
                      </a:r>
                    </a:p>
                  </a:txBody>
                  <a:tcPr/>
                </a:tc>
                <a:extLst>
                  <a:ext uri="{0D108BD9-81ED-4DB2-BD59-A6C34878D82A}">
                    <a16:rowId xmlns:a16="http://schemas.microsoft.com/office/drawing/2014/main" val="1734150326"/>
                  </a:ext>
                </a:extLst>
              </a:tr>
              <a:tr h="370840">
                <a:tc>
                  <a:txBody>
                    <a:bodyPr/>
                    <a:lstStyle/>
                    <a:p>
                      <a:r>
                        <a:rPr kumimoji="1" lang="en-US" altLang="ja-JP" dirty="0"/>
                        <a:t>BRS/RSM</a:t>
                      </a:r>
                      <a:r>
                        <a:rPr kumimoji="1" lang="ja-JP" altLang="en-US" dirty="0"/>
                        <a:t>案公開レビュー</a:t>
                      </a:r>
                    </a:p>
                  </a:txBody>
                  <a:tcPr/>
                </a:tc>
                <a:tc>
                  <a:txBody>
                    <a:bodyPr/>
                    <a:lstStyle/>
                    <a:p>
                      <a:r>
                        <a:rPr kumimoji="1" lang="en-US" altLang="ja-JP" dirty="0"/>
                        <a:t>2016-11</a:t>
                      </a:r>
                      <a:endParaRPr kumimoji="1" lang="ja-JP" altLang="en-US" dirty="0"/>
                    </a:p>
                  </a:txBody>
                  <a:tcPr/>
                </a:tc>
                <a:extLst>
                  <a:ext uri="{0D108BD9-81ED-4DB2-BD59-A6C34878D82A}">
                    <a16:rowId xmlns:a16="http://schemas.microsoft.com/office/drawing/2014/main" val="3776471568"/>
                  </a:ext>
                </a:extLst>
              </a:tr>
              <a:tr h="370840">
                <a:tc>
                  <a:txBody>
                    <a:bodyPr/>
                    <a:lstStyle/>
                    <a:p>
                      <a:r>
                        <a:rPr kumimoji="1" lang="ja-JP" altLang="en-US" dirty="0"/>
                        <a:t>情報項目（</a:t>
                      </a:r>
                      <a:r>
                        <a:rPr kumimoji="1" lang="en-US" altLang="ja-JP" dirty="0"/>
                        <a:t>CC/BIE</a:t>
                      </a:r>
                      <a:r>
                        <a:rPr kumimoji="1" lang="ja-JP" altLang="en-US" dirty="0"/>
                        <a:t>）提案</a:t>
                      </a:r>
                    </a:p>
                  </a:txBody>
                  <a:tcPr/>
                </a:tc>
                <a:tc>
                  <a:txBody>
                    <a:bodyPr/>
                    <a:lstStyle/>
                    <a:p>
                      <a:r>
                        <a:rPr kumimoji="1" lang="en-US" altLang="ja-JP" dirty="0"/>
                        <a:t>2016-12</a:t>
                      </a:r>
                      <a:endParaRPr kumimoji="1" lang="ja-JP" altLang="en-US" dirty="0"/>
                    </a:p>
                  </a:txBody>
                  <a:tcPr/>
                </a:tc>
                <a:extLst>
                  <a:ext uri="{0D108BD9-81ED-4DB2-BD59-A6C34878D82A}">
                    <a16:rowId xmlns:a16="http://schemas.microsoft.com/office/drawing/2014/main" val="1975189585"/>
                  </a:ext>
                </a:extLst>
              </a:tr>
              <a:tr h="370840">
                <a:tc>
                  <a:txBody>
                    <a:bodyPr/>
                    <a:lstStyle/>
                    <a:p>
                      <a:r>
                        <a:rPr kumimoji="1" lang="en-US" altLang="ja-JP" dirty="0"/>
                        <a:t>CC/BIE/XML Schema </a:t>
                      </a:r>
                      <a:r>
                        <a:rPr kumimoji="1" lang="ja-JP" altLang="en-US" dirty="0"/>
                        <a:t>品質検査</a:t>
                      </a:r>
                    </a:p>
                  </a:txBody>
                  <a:tcPr/>
                </a:tc>
                <a:tc>
                  <a:txBody>
                    <a:bodyPr/>
                    <a:lstStyle/>
                    <a:p>
                      <a:r>
                        <a:rPr kumimoji="1" lang="en-US" altLang="ja-JP" dirty="0"/>
                        <a:t>2017-03</a:t>
                      </a:r>
                      <a:r>
                        <a:rPr kumimoji="1" lang="ja-JP" altLang="en-US" dirty="0"/>
                        <a:t>（</a:t>
                      </a:r>
                      <a:r>
                        <a:rPr kumimoji="1" lang="en-US" altLang="ja-JP" dirty="0"/>
                        <a:t>Forum</a:t>
                      </a:r>
                      <a:r>
                        <a:rPr kumimoji="1" lang="ja-JP" altLang="en-US" dirty="0"/>
                        <a:t>）</a:t>
                      </a:r>
                    </a:p>
                  </a:txBody>
                  <a:tcPr/>
                </a:tc>
                <a:extLst>
                  <a:ext uri="{0D108BD9-81ED-4DB2-BD59-A6C34878D82A}">
                    <a16:rowId xmlns:a16="http://schemas.microsoft.com/office/drawing/2014/main" val="441751996"/>
                  </a:ext>
                </a:extLst>
              </a:tr>
              <a:tr h="370840">
                <a:tc>
                  <a:txBody>
                    <a:bodyPr/>
                    <a:lstStyle/>
                    <a:p>
                      <a:r>
                        <a:rPr kumimoji="1" lang="ja-JP" altLang="en-US" dirty="0"/>
                        <a:t>プロジェクト完了</a:t>
                      </a:r>
                    </a:p>
                  </a:txBody>
                  <a:tcPr/>
                </a:tc>
                <a:tc>
                  <a:txBody>
                    <a:bodyPr/>
                    <a:lstStyle/>
                    <a:p>
                      <a:r>
                        <a:rPr kumimoji="1" lang="en-US" altLang="ja-JP" dirty="0"/>
                        <a:t>2017-04</a:t>
                      </a:r>
                      <a:endParaRPr kumimoji="1" lang="ja-JP" altLang="en-US" dirty="0"/>
                    </a:p>
                  </a:txBody>
                  <a:tcPr/>
                </a:tc>
                <a:extLst>
                  <a:ext uri="{0D108BD9-81ED-4DB2-BD59-A6C34878D82A}">
                    <a16:rowId xmlns:a16="http://schemas.microsoft.com/office/drawing/2014/main" val="2534211849"/>
                  </a:ext>
                </a:extLst>
              </a:tr>
              <a:tr h="370840">
                <a:tc>
                  <a:txBody>
                    <a:bodyPr/>
                    <a:lstStyle/>
                    <a:p>
                      <a:r>
                        <a:rPr kumimoji="1" lang="ja-JP" altLang="en-US" dirty="0"/>
                        <a:t>公開</a:t>
                      </a:r>
                    </a:p>
                  </a:txBody>
                  <a:tcPr/>
                </a:tc>
                <a:tc>
                  <a:txBody>
                    <a:bodyPr/>
                    <a:lstStyle/>
                    <a:p>
                      <a:r>
                        <a:rPr kumimoji="1" lang="en-US" altLang="ja-JP" dirty="0"/>
                        <a:t>2017-05</a:t>
                      </a:r>
                      <a:endParaRPr kumimoji="1" lang="ja-JP" altLang="en-US" dirty="0"/>
                    </a:p>
                  </a:txBody>
                  <a:tcPr/>
                </a:tc>
                <a:extLst>
                  <a:ext uri="{0D108BD9-81ED-4DB2-BD59-A6C34878D82A}">
                    <a16:rowId xmlns:a16="http://schemas.microsoft.com/office/drawing/2014/main" val="857749495"/>
                  </a:ext>
                </a:extLst>
              </a:tr>
            </a:tbl>
          </a:graphicData>
        </a:graphic>
      </p:graphicFrame>
    </p:spTree>
    <p:extLst>
      <p:ext uri="{BB962C8B-B14F-4D97-AF65-F5344CB8AC3E}">
        <p14:creationId xmlns:p14="http://schemas.microsoft.com/office/powerpoint/2010/main" val="2740744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ローチャート: 代替処理 2"/>
          <p:cNvSpPr/>
          <p:nvPr/>
        </p:nvSpPr>
        <p:spPr>
          <a:xfrm>
            <a:off x="1864895" y="1419726"/>
            <a:ext cx="2490537" cy="1227221"/>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t>発注者</a:t>
            </a:r>
          </a:p>
        </p:txBody>
      </p:sp>
      <p:sp>
        <p:nvSpPr>
          <p:cNvPr id="4" name="フローチャート: 代替処理 3"/>
          <p:cNvSpPr/>
          <p:nvPr/>
        </p:nvSpPr>
        <p:spPr>
          <a:xfrm>
            <a:off x="7792453" y="1419725"/>
            <a:ext cx="2490537" cy="1227221"/>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t>受注者</a:t>
            </a:r>
          </a:p>
        </p:txBody>
      </p:sp>
      <p:sp>
        <p:nvSpPr>
          <p:cNvPr id="7" name="テキスト ボックス 6"/>
          <p:cNvSpPr txBox="1"/>
          <p:nvPr/>
        </p:nvSpPr>
        <p:spPr>
          <a:xfrm>
            <a:off x="2273968" y="397042"/>
            <a:ext cx="7062537" cy="584775"/>
          </a:xfrm>
          <a:prstGeom prst="rect">
            <a:avLst/>
          </a:prstGeom>
          <a:noFill/>
        </p:spPr>
        <p:txBody>
          <a:bodyPr wrap="square" rtlCol="0">
            <a:spAutoFit/>
          </a:bodyPr>
          <a:lstStyle/>
          <a:p>
            <a:pPr algn="ctr"/>
            <a:r>
              <a:rPr kumimoji="1" lang="ja-JP" altLang="en-US" sz="3200" b="1" dirty="0"/>
              <a:t>スケジューリング</a:t>
            </a:r>
            <a:r>
              <a:rPr lang="en-US" altLang="ja-JP" sz="3200" b="1" dirty="0"/>
              <a:t>SCM</a:t>
            </a:r>
            <a:r>
              <a:rPr lang="ja-JP" altLang="en-US" sz="3200" b="1" dirty="0"/>
              <a:t>基本プロセス</a:t>
            </a:r>
            <a:endParaRPr kumimoji="1" lang="ja-JP" altLang="en-US" sz="3200" b="1" dirty="0"/>
          </a:p>
        </p:txBody>
      </p:sp>
      <p:cxnSp>
        <p:nvCxnSpPr>
          <p:cNvPr id="8" name="直線矢印コネクタ 7"/>
          <p:cNvCxnSpPr/>
          <p:nvPr/>
        </p:nvCxnSpPr>
        <p:spPr>
          <a:xfrm>
            <a:off x="4558230" y="2267015"/>
            <a:ext cx="3019926" cy="0"/>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a:off x="4558230" y="1850455"/>
            <a:ext cx="3019926" cy="0"/>
          </a:xfrm>
          <a:prstGeom prst="straightConnector1">
            <a:avLst/>
          </a:prstGeom>
          <a:ln w="38100">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flipV="1">
            <a:off x="2942390" y="3545213"/>
            <a:ext cx="6095331" cy="11495"/>
          </a:xfrm>
          <a:prstGeom prst="straightConnector1">
            <a:avLst/>
          </a:prstGeom>
          <a:ln w="38100">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p:nvPr/>
        </p:nvCxnSpPr>
        <p:spPr>
          <a:xfrm flipV="1">
            <a:off x="2942390" y="4340368"/>
            <a:ext cx="6067592" cy="1335"/>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flipV="1">
            <a:off x="2942390" y="5250130"/>
            <a:ext cx="6067592" cy="1335"/>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flipV="1">
            <a:off x="3034397" y="6130210"/>
            <a:ext cx="6067592" cy="1335"/>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4244342" y="1903294"/>
            <a:ext cx="3548111" cy="646331"/>
          </a:xfrm>
          <a:prstGeom prst="rect">
            <a:avLst/>
          </a:prstGeom>
          <a:noFill/>
        </p:spPr>
        <p:txBody>
          <a:bodyPr wrap="square" rtlCol="0">
            <a:spAutoFit/>
          </a:bodyPr>
          <a:lstStyle/>
          <a:p>
            <a:pPr algn="ctr"/>
            <a:r>
              <a:rPr kumimoji="1" lang="en-US" altLang="ja-JP" sz="2400" dirty="0"/>
              <a:t>CISDF</a:t>
            </a:r>
          </a:p>
          <a:p>
            <a:pPr algn="ctr"/>
            <a:r>
              <a:rPr lang="en-US" altLang="ja-JP" sz="1200" dirty="0"/>
              <a:t>Cross Industry Scheduling Demand Forecast</a:t>
            </a:r>
            <a:endParaRPr kumimoji="1" lang="ja-JP" altLang="en-US" sz="1200" dirty="0"/>
          </a:p>
        </p:txBody>
      </p:sp>
      <p:sp>
        <p:nvSpPr>
          <p:cNvPr id="17" name="テキスト ボックス 16"/>
          <p:cNvSpPr txBox="1"/>
          <p:nvPr/>
        </p:nvSpPr>
        <p:spPr>
          <a:xfrm>
            <a:off x="4294137" y="3130514"/>
            <a:ext cx="3548111" cy="646331"/>
          </a:xfrm>
          <a:prstGeom prst="rect">
            <a:avLst/>
          </a:prstGeom>
          <a:noFill/>
        </p:spPr>
        <p:txBody>
          <a:bodyPr wrap="square" rtlCol="0">
            <a:spAutoFit/>
          </a:bodyPr>
          <a:lstStyle/>
          <a:p>
            <a:pPr algn="ctr"/>
            <a:r>
              <a:rPr kumimoji="1" lang="en-US" altLang="ja-JP" sz="2400" dirty="0"/>
              <a:t>CISSI</a:t>
            </a:r>
          </a:p>
          <a:p>
            <a:pPr algn="ctr"/>
            <a:r>
              <a:rPr lang="en-US" altLang="ja-JP" sz="1200" dirty="0"/>
              <a:t>Cross Industry Scheduling Supply Instruction</a:t>
            </a:r>
            <a:endParaRPr kumimoji="1" lang="ja-JP" altLang="en-US" sz="1200" dirty="0"/>
          </a:p>
        </p:txBody>
      </p:sp>
      <p:sp>
        <p:nvSpPr>
          <p:cNvPr id="18" name="テキスト ボックス 17"/>
          <p:cNvSpPr txBox="1"/>
          <p:nvPr/>
        </p:nvSpPr>
        <p:spPr>
          <a:xfrm>
            <a:off x="4355432" y="3937246"/>
            <a:ext cx="3548111" cy="646331"/>
          </a:xfrm>
          <a:prstGeom prst="rect">
            <a:avLst/>
          </a:prstGeom>
          <a:noFill/>
        </p:spPr>
        <p:txBody>
          <a:bodyPr wrap="square" rtlCol="0">
            <a:spAutoFit/>
          </a:bodyPr>
          <a:lstStyle/>
          <a:p>
            <a:pPr algn="ctr"/>
            <a:r>
              <a:rPr kumimoji="1" lang="en-US" altLang="ja-JP" sz="2400" dirty="0"/>
              <a:t>CISSN</a:t>
            </a:r>
          </a:p>
          <a:p>
            <a:pPr algn="ctr"/>
            <a:r>
              <a:rPr lang="en-US" altLang="ja-JP" sz="1200" dirty="0"/>
              <a:t>Cross Industry Scheduling Supply Notification</a:t>
            </a:r>
            <a:endParaRPr kumimoji="1" lang="ja-JP" altLang="en-US" sz="1200" dirty="0"/>
          </a:p>
        </p:txBody>
      </p:sp>
      <p:sp>
        <p:nvSpPr>
          <p:cNvPr id="19" name="テキスト ボックス 18"/>
          <p:cNvSpPr txBox="1"/>
          <p:nvPr/>
        </p:nvSpPr>
        <p:spPr>
          <a:xfrm>
            <a:off x="4355432" y="4849851"/>
            <a:ext cx="3548111" cy="646331"/>
          </a:xfrm>
          <a:prstGeom prst="rect">
            <a:avLst/>
          </a:prstGeom>
          <a:noFill/>
        </p:spPr>
        <p:txBody>
          <a:bodyPr wrap="square" rtlCol="0">
            <a:spAutoFit/>
          </a:bodyPr>
          <a:lstStyle/>
          <a:p>
            <a:pPr algn="ctr"/>
            <a:r>
              <a:rPr kumimoji="1" lang="en-US" altLang="ja-JP" sz="2400" dirty="0"/>
              <a:t>CIDD</a:t>
            </a:r>
          </a:p>
          <a:p>
            <a:pPr algn="ctr"/>
            <a:r>
              <a:rPr lang="en-US" altLang="ja-JP" sz="1200" dirty="0"/>
              <a:t>Cross Industry Delivery Dispatch Advice</a:t>
            </a:r>
            <a:endParaRPr kumimoji="1" lang="ja-JP" altLang="en-US" sz="1200" dirty="0"/>
          </a:p>
        </p:txBody>
      </p:sp>
      <p:sp>
        <p:nvSpPr>
          <p:cNvPr id="20" name="テキスト ボックス 19"/>
          <p:cNvSpPr txBox="1"/>
          <p:nvPr/>
        </p:nvSpPr>
        <p:spPr>
          <a:xfrm>
            <a:off x="4355432" y="5754153"/>
            <a:ext cx="3548111" cy="646331"/>
          </a:xfrm>
          <a:prstGeom prst="rect">
            <a:avLst/>
          </a:prstGeom>
          <a:noFill/>
        </p:spPr>
        <p:txBody>
          <a:bodyPr wrap="square" rtlCol="0">
            <a:spAutoFit/>
          </a:bodyPr>
          <a:lstStyle/>
          <a:p>
            <a:pPr algn="ctr"/>
            <a:r>
              <a:rPr kumimoji="1" lang="en-US" altLang="ja-JP" sz="2400" dirty="0"/>
              <a:t>CII</a:t>
            </a:r>
          </a:p>
          <a:p>
            <a:pPr algn="ctr"/>
            <a:r>
              <a:rPr lang="en-US" altLang="ja-JP" sz="1200" dirty="0"/>
              <a:t>Cross Industry Invoice</a:t>
            </a:r>
            <a:endParaRPr kumimoji="1" lang="ja-JP" altLang="en-US" sz="1200" dirty="0"/>
          </a:p>
        </p:txBody>
      </p:sp>
      <p:sp>
        <p:nvSpPr>
          <p:cNvPr id="21" name="テキスト ボックス 20"/>
          <p:cNvSpPr txBox="1"/>
          <p:nvPr/>
        </p:nvSpPr>
        <p:spPr>
          <a:xfrm>
            <a:off x="5148010" y="1383801"/>
            <a:ext cx="1962953" cy="369332"/>
          </a:xfrm>
          <a:prstGeom prst="rect">
            <a:avLst/>
          </a:prstGeom>
          <a:noFill/>
          <a:ln>
            <a:solidFill>
              <a:schemeClr val="accent1"/>
            </a:solidFill>
          </a:ln>
        </p:spPr>
        <p:txBody>
          <a:bodyPr wrap="square" rtlCol="0">
            <a:spAutoFit/>
          </a:bodyPr>
          <a:lstStyle/>
          <a:p>
            <a:pPr algn="ctr"/>
            <a:r>
              <a:rPr kumimoji="1" lang="ja-JP" altLang="en-US" dirty="0"/>
              <a:t>需要予測：調整</a:t>
            </a:r>
          </a:p>
        </p:txBody>
      </p:sp>
      <p:sp>
        <p:nvSpPr>
          <p:cNvPr id="22" name="テキスト ボックス 21"/>
          <p:cNvSpPr txBox="1"/>
          <p:nvPr/>
        </p:nvSpPr>
        <p:spPr>
          <a:xfrm>
            <a:off x="2929022" y="3049972"/>
            <a:ext cx="1962953" cy="369332"/>
          </a:xfrm>
          <a:prstGeom prst="rect">
            <a:avLst/>
          </a:prstGeom>
          <a:noFill/>
          <a:ln>
            <a:solidFill>
              <a:schemeClr val="accent1"/>
            </a:solidFill>
          </a:ln>
        </p:spPr>
        <p:txBody>
          <a:bodyPr wrap="square" rtlCol="0">
            <a:spAutoFit/>
          </a:bodyPr>
          <a:lstStyle/>
          <a:p>
            <a:pPr algn="ctr"/>
            <a:r>
              <a:rPr lang="ja-JP" altLang="en-US" dirty="0"/>
              <a:t>納入指示：便毎</a:t>
            </a:r>
            <a:endParaRPr kumimoji="1" lang="ja-JP" altLang="en-US" dirty="0"/>
          </a:p>
        </p:txBody>
      </p:sp>
      <p:sp>
        <p:nvSpPr>
          <p:cNvPr id="23" name="テキスト ボックス 22"/>
          <p:cNvSpPr txBox="1"/>
          <p:nvPr/>
        </p:nvSpPr>
        <p:spPr>
          <a:xfrm>
            <a:off x="7113004" y="3832254"/>
            <a:ext cx="2691396" cy="369332"/>
          </a:xfrm>
          <a:prstGeom prst="rect">
            <a:avLst/>
          </a:prstGeom>
          <a:noFill/>
          <a:ln>
            <a:solidFill>
              <a:schemeClr val="accent1"/>
            </a:solidFill>
          </a:ln>
        </p:spPr>
        <p:txBody>
          <a:bodyPr wrap="square" rtlCol="0">
            <a:spAutoFit/>
          </a:bodyPr>
          <a:lstStyle/>
          <a:p>
            <a:pPr algn="ctr"/>
            <a:r>
              <a:rPr lang="ja-JP" altLang="en-US" dirty="0"/>
              <a:t>納入通知：差異の場合</a:t>
            </a:r>
            <a:endParaRPr kumimoji="1" lang="ja-JP" altLang="en-US" dirty="0"/>
          </a:p>
        </p:txBody>
      </p:sp>
      <p:sp>
        <p:nvSpPr>
          <p:cNvPr id="24" name="テキスト ボックス 23"/>
          <p:cNvSpPr txBox="1"/>
          <p:nvPr/>
        </p:nvSpPr>
        <p:spPr>
          <a:xfrm>
            <a:off x="7113004" y="4756031"/>
            <a:ext cx="2691396" cy="369332"/>
          </a:xfrm>
          <a:prstGeom prst="rect">
            <a:avLst/>
          </a:prstGeom>
          <a:noFill/>
          <a:ln>
            <a:solidFill>
              <a:schemeClr val="accent1"/>
            </a:solidFill>
          </a:ln>
        </p:spPr>
        <p:txBody>
          <a:bodyPr wrap="square" rtlCol="0">
            <a:spAutoFit/>
          </a:bodyPr>
          <a:lstStyle/>
          <a:p>
            <a:pPr algn="ctr"/>
            <a:r>
              <a:rPr lang="ja-JP" altLang="en-US" dirty="0"/>
              <a:t>出荷通知：日毎</a:t>
            </a:r>
            <a:endParaRPr kumimoji="1" lang="ja-JP" altLang="en-US" dirty="0"/>
          </a:p>
        </p:txBody>
      </p:sp>
      <p:sp>
        <p:nvSpPr>
          <p:cNvPr id="25" name="テキスト ボックス 24"/>
          <p:cNvSpPr txBox="1"/>
          <p:nvPr/>
        </p:nvSpPr>
        <p:spPr>
          <a:xfrm>
            <a:off x="7113004" y="5618895"/>
            <a:ext cx="2691396" cy="369332"/>
          </a:xfrm>
          <a:prstGeom prst="rect">
            <a:avLst/>
          </a:prstGeom>
          <a:noFill/>
          <a:ln>
            <a:solidFill>
              <a:schemeClr val="accent1"/>
            </a:solidFill>
          </a:ln>
        </p:spPr>
        <p:txBody>
          <a:bodyPr wrap="square" rtlCol="0">
            <a:spAutoFit/>
          </a:bodyPr>
          <a:lstStyle/>
          <a:p>
            <a:pPr algn="ctr"/>
            <a:r>
              <a:rPr lang="ja-JP" altLang="en-US" dirty="0"/>
              <a:t>請求：月毎</a:t>
            </a:r>
            <a:endParaRPr kumimoji="1" lang="ja-JP" altLang="en-US" dirty="0"/>
          </a:p>
        </p:txBody>
      </p:sp>
    </p:spTree>
    <p:extLst>
      <p:ext uri="{BB962C8B-B14F-4D97-AF65-F5344CB8AC3E}">
        <p14:creationId xmlns:p14="http://schemas.microsoft.com/office/powerpoint/2010/main" val="32756721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847528" y="332655"/>
            <a:ext cx="5708304" cy="369332"/>
          </a:xfrm>
          <a:prstGeom prst="rect">
            <a:avLst/>
          </a:prstGeom>
          <a:noFill/>
          <a:ln>
            <a:solidFill>
              <a:schemeClr val="accent1"/>
            </a:solidFill>
          </a:ln>
        </p:spPr>
        <p:txBody>
          <a:bodyPr wrap="square" rtlCol="0">
            <a:spAutoFit/>
          </a:bodyPr>
          <a:lstStyle/>
          <a:p>
            <a:r>
              <a:rPr lang="en-US" altLang="ja-JP" b="1" dirty="0"/>
              <a:t>CISDF: DELFOR</a:t>
            </a:r>
            <a:r>
              <a:rPr lang="ja-JP" altLang="en-US" b="1" dirty="0"/>
              <a:t>（内示、支給提示、注文（確定））</a:t>
            </a:r>
          </a:p>
        </p:txBody>
      </p:sp>
      <p:graphicFrame>
        <p:nvGraphicFramePr>
          <p:cNvPr id="3" name="表 2"/>
          <p:cNvGraphicFramePr>
            <a:graphicFrameLocks noGrp="1"/>
          </p:cNvGraphicFramePr>
          <p:nvPr>
            <p:extLst/>
          </p:nvPr>
        </p:nvGraphicFramePr>
        <p:xfrm>
          <a:off x="2423592" y="1052736"/>
          <a:ext cx="3960440" cy="370840"/>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0000"/>
                    </a:ext>
                  </a:extLst>
                </a:gridCol>
                <a:gridCol w="2376264">
                  <a:extLst>
                    <a:ext uri="{9D8B030D-6E8A-4147-A177-3AD203B41FA5}">
                      <a16:colId xmlns:a16="http://schemas.microsoft.com/office/drawing/2014/main" val="20001"/>
                    </a:ext>
                  </a:extLst>
                </a:gridCol>
              </a:tblGrid>
              <a:tr h="370840">
                <a:tc>
                  <a:txBody>
                    <a:bodyPr/>
                    <a:lstStyle/>
                    <a:p>
                      <a:r>
                        <a:rPr kumimoji="1" lang="ja-JP" altLang="en-US" dirty="0"/>
                        <a:t>プロセス定義</a:t>
                      </a:r>
                    </a:p>
                  </a:txBody>
                  <a:tcPr/>
                </a:tc>
                <a:tc>
                  <a:txBody>
                    <a:bodyPr/>
                    <a:lstStyle/>
                    <a:p>
                      <a:r>
                        <a:rPr kumimoji="1" lang="ja-JP" altLang="en-US" dirty="0"/>
                        <a:t>適用業務、処理番号</a:t>
                      </a:r>
                    </a:p>
                  </a:txBody>
                  <a:tcPr/>
                </a:tc>
                <a:extLst>
                  <a:ext uri="{0D108BD9-81ED-4DB2-BD59-A6C34878D82A}">
                    <a16:rowId xmlns:a16="http://schemas.microsoft.com/office/drawing/2014/main" val="10000"/>
                  </a:ext>
                </a:extLst>
              </a:tr>
            </a:tbl>
          </a:graphicData>
        </a:graphic>
      </p:graphicFrame>
      <p:graphicFrame>
        <p:nvGraphicFramePr>
          <p:cNvPr id="4" name="表 3"/>
          <p:cNvGraphicFramePr>
            <a:graphicFrameLocks noGrp="1"/>
          </p:cNvGraphicFramePr>
          <p:nvPr>
            <p:extLst/>
          </p:nvPr>
        </p:nvGraphicFramePr>
        <p:xfrm>
          <a:off x="2423592" y="1556792"/>
          <a:ext cx="6048672" cy="370840"/>
        </p:xfrm>
        <a:graphic>
          <a:graphicData uri="http://schemas.openxmlformats.org/drawingml/2006/table">
            <a:tbl>
              <a:tblPr firstRow="1" bandRow="1">
                <a:tableStyleId>{5C22544A-7EE6-4342-B048-85BDC9FD1C3A}</a:tableStyleId>
              </a:tblPr>
              <a:tblGrid>
                <a:gridCol w="1696579">
                  <a:extLst>
                    <a:ext uri="{9D8B030D-6E8A-4147-A177-3AD203B41FA5}">
                      <a16:colId xmlns:a16="http://schemas.microsoft.com/office/drawing/2014/main" val="20000"/>
                    </a:ext>
                  </a:extLst>
                </a:gridCol>
                <a:gridCol w="4352093">
                  <a:extLst>
                    <a:ext uri="{9D8B030D-6E8A-4147-A177-3AD203B41FA5}">
                      <a16:colId xmlns:a16="http://schemas.microsoft.com/office/drawing/2014/main" val="20001"/>
                    </a:ext>
                  </a:extLst>
                </a:gridCol>
              </a:tblGrid>
              <a:tr h="370840">
                <a:tc>
                  <a:txBody>
                    <a:bodyPr/>
                    <a:lstStyle/>
                    <a:p>
                      <a:r>
                        <a:rPr kumimoji="1" lang="ja-JP" altLang="en-US" dirty="0"/>
                        <a:t>文書定義</a:t>
                      </a:r>
                    </a:p>
                  </a:txBody>
                  <a:tcPr/>
                </a:tc>
                <a:tc>
                  <a:txBody>
                    <a:bodyPr/>
                    <a:lstStyle/>
                    <a:p>
                      <a:r>
                        <a:rPr kumimoji="1" lang="ja-JP" altLang="en-US" dirty="0"/>
                        <a:t>文書番号</a:t>
                      </a:r>
                      <a:r>
                        <a:rPr kumimoji="1" lang="en-US" altLang="ja-JP" sz="1600" dirty="0"/>
                        <a:t>*</a:t>
                      </a:r>
                      <a:r>
                        <a:rPr kumimoji="1" lang="ja-JP" altLang="en-US" sz="1800" dirty="0" err="1"/>
                        <a:t>、</a:t>
                      </a:r>
                      <a:r>
                        <a:rPr kumimoji="1" lang="ja-JP" altLang="en-US" dirty="0"/>
                        <a:t>発行者</a:t>
                      </a:r>
                      <a:r>
                        <a:rPr kumimoji="1" lang="ja-JP" altLang="en-US" sz="1400" dirty="0"/>
                        <a:t>＊</a:t>
                      </a:r>
                      <a:r>
                        <a:rPr kumimoji="1" lang="ja-JP" altLang="en-US" dirty="0"/>
                        <a:t>、発行日、有効期間</a:t>
                      </a:r>
                    </a:p>
                  </a:txBody>
                  <a:tcPr/>
                </a:tc>
                <a:extLst>
                  <a:ext uri="{0D108BD9-81ED-4DB2-BD59-A6C34878D82A}">
                    <a16:rowId xmlns:a16="http://schemas.microsoft.com/office/drawing/2014/main" val="10000"/>
                  </a:ext>
                </a:extLst>
              </a:tr>
            </a:tbl>
          </a:graphicData>
        </a:graphic>
      </p:graphicFrame>
      <p:graphicFrame>
        <p:nvGraphicFramePr>
          <p:cNvPr id="5" name="表 4"/>
          <p:cNvGraphicFramePr>
            <a:graphicFrameLocks noGrp="1"/>
          </p:cNvGraphicFramePr>
          <p:nvPr>
            <p:extLst/>
          </p:nvPr>
        </p:nvGraphicFramePr>
        <p:xfrm>
          <a:off x="2423592" y="2060848"/>
          <a:ext cx="1584176" cy="370840"/>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0000"/>
                    </a:ext>
                  </a:extLst>
                </a:gridCol>
              </a:tblGrid>
              <a:tr h="370840">
                <a:tc>
                  <a:txBody>
                    <a:bodyPr/>
                    <a:lstStyle/>
                    <a:p>
                      <a:r>
                        <a:rPr kumimoji="1" lang="ja-JP" altLang="en-US" dirty="0"/>
                        <a:t>取引情報</a:t>
                      </a:r>
                    </a:p>
                  </a:txBody>
                  <a:tcPr/>
                </a:tc>
                <a:extLst>
                  <a:ext uri="{0D108BD9-81ED-4DB2-BD59-A6C34878D82A}">
                    <a16:rowId xmlns:a16="http://schemas.microsoft.com/office/drawing/2014/main" val="10000"/>
                  </a:ext>
                </a:extLst>
              </a:tr>
            </a:tbl>
          </a:graphicData>
        </a:graphic>
      </p:graphicFrame>
      <p:graphicFrame>
        <p:nvGraphicFramePr>
          <p:cNvPr id="6" name="表 5"/>
          <p:cNvGraphicFramePr>
            <a:graphicFrameLocks noGrp="1"/>
          </p:cNvGraphicFramePr>
          <p:nvPr>
            <p:extLst/>
          </p:nvPr>
        </p:nvGraphicFramePr>
        <p:xfrm>
          <a:off x="3071664" y="2564904"/>
          <a:ext cx="6096000" cy="370840"/>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0000"/>
                    </a:ext>
                  </a:extLst>
                </a:gridCol>
                <a:gridCol w="4511824">
                  <a:extLst>
                    <a:ext uri="{9D8B030D-6E8A-4147-A177-3AD203B41FA5}">
                      <a16:colId xmlns:a16="http://schemas.microsoft.com/office/drawing/2014/main" val="20001"/>
                    </a:ext>
                  </a:extLst>
                </a:gridCol>
              </a:tblGrid>
              <a:tr h="370840">
                <a:tc>
                  <a:txBody>
                    <a:bodyPr/>
                    <a:lstStyle/>
                    <a:p>
                      <a:r>
                        <a:rPr kumimoji="1" lang="ja-JP" altLang="en-US" dirty="0"/>
                        <a:t>取引関係者</a:t>
                      </a:r>
                    </a:p>
                  </a:txBody>
                  <a:tcPr/>
                </a:tc>
                <a:tc>
                  <a:txBody>
                    <a:bodyPr/>
                    <a:lstStyle/>
                    <a:p>
                      <a:r>
                        <a:rPr kumimoji="1" lang="ja-JP" altLang="en-US" dirty="0"/>
                        <a:t>発注者、発注元、受注者</a:t>
                      </a:r>
                    </a:p>
                  </a:txBody>
                  <a:tcPr/>
                </a:tc>
                <a:extLst>
                  <a:ext uri="{0D108BD9-81ED-4DB2-BD59-A6C34878D82A}">
                    <a16:rowId xmlns:a16="http://schemas.microsoft.com/office/drawing/2014/main" val="10000"/>
                  </a:ext>
                </a:extLst>
              </a:tr>
            </a:tbl>
          </a:graphicData>
        </a:graphic>
      </p:graphicFrame>
      <p:graphicFrame>
        <p:nvGraphicFramePr>
          <p:cNvPr id="7" name="表 6"/>
          <p:cNvGraphicFramePr>
            <a:graphicFrameLocks noGrp="1"/>
          </p:cNvGraphicFramePr>
          <p:nvPr>
            <p:extLst/>
          </p:nvPr>
        </p:nvGraphicFramePr>
        <p:xfrm>
          <a:off x="3071664" y="2996952"/>
          <a:ext cx="6096000" cy="370840"/>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0000"/>
                    </a:ext>
                  </a:extLst>
                </a:gridCol>
                <a:gridCol w="4511824">
                  <a:extLst>
                    <a:ext uri="{9D8B030D-6E8A-4147-A177-3AD203B41FA5}">
                      <a16:colId xmlns:a16="http://schemas.microsoft.com/office/drawing/2014/main" val="20001"/>
                    </a:ext>
                  </a:extLst>
                </a:gridCol>
              </a:tblGrid>
              <a:tr h="370840">
                <a:tc>
                  <a:txBody>
                    <a:bodyPr/>
                    <a:lstStyle/>
                    <a:p>
                      <a:r>
                        <a:rPr kumimoji="1" lang="ja-JP" altLang="en-US" dirty="0"/>
                        <a:t>出荷納入</a:t>
                      </a:r>
                    </a:p>
                  </a:txBody>
                  <a:tcPr/>
                </a:tc>
                <a:tc>
                  <a:txBody>
                    <a:bodyPr/>
                    <a:lstStyle/>
                    <a:p>
                      <a:r>
                        <a:rPr kumimoji="1" lang="ja-JP" altLang="en-US" dirty="0"/>
                        <a:t>出荷元、納入先</a:t>
                      </a:r>
                      <a:r>
                        <a:rPr kumimoji="1" lang="ja-JP" altLang="en-US" sz="1400" dirty="0"/>
                        <a:t>＊</a:t>
                      </a:r>
                      <a:endParaRPr kumimoji="1" lang="ja-JP" altLang="en-US" dirty="0"/>
                    </a:p>
                  </a:txBody>
                  <a:tcPr/>
                </a:tc>
                <a:extLst>
                  <a:ext uri="{0D108BD9-81ED-4DB2-BD59-A6C34878D82A}">
                    <a16:rowId xmlns:a16="http://schemas.microsoft.com/office/drawing/2014/main" val="10000"/>
                  </a:ext>
                </a:extLst>
              </a:tr>
            </a:tbl>
          </a:graphicData>
        </a:graphic>
      </p:graphicFrame>
      <p:graphicFrame>
        <p:nvGraphicFramePr>
          <p:cNvPr id="9" name="表 8"/>
          <p:cNvGraphicFramePr>
            <a:graphicFrameLocks noGrp="1"/>
          </p:cNvGraphicFramePr>
          <p:nvPr>
            <p:extLst/>
          </p:nvPr>
        </p:nvGraphicFramePr>
        <p:xfrm>
          <a:off x="3071664" y="3573016"/>
          <a:ext cx="3960440" cy="370840"/>
        </p:xfrm>
        <a:graphic>
          <a:graphicData uri="http://schemas.openxmlformats.org/drawingml/2006/table">
            <a:tbl>
              <a:tblPr firstRow="1" bandRow="1">
                <a:tableStyleId>{5C22544A-7EE6-4342-B048-85BDC9FD1C3A}</a:tableStyleId>
              </a:tblPr>
              <a:tblGrid>
                <a:gridCol w="1080120">
                  <a:extLst>
                    <a:ext uri="{9D8B030D-6E8A-4147-A177-3AD203B41FA5}">
                      <a16:colId xmlns:a16="http://schemas.microsoft.com/office/drawing/2014/main" val="20000"/>
                    </a:ext>
                  </a:extLst>
                </a:gridCol>
                <a:gridCol w="2880320">
                  <a:extLst>
                    <a:ext uri="{9D8B030D-6E8A-4147-A177-3AD203B41FA5}">
                      <a16:colId xmlns:a16="http://schemas.microsoft.com/office/drawing/2014/main" val="20001"/>
                    </a:ext>
                  </a:extLst>
                </a:gridCol>
              </a:tblGrid>
              <a:tr h="370840">
                <a:tc>
                  <a:txBody>
                    <a:bodyPr/>
                    <a:lstStyle/>
                    <a:p>
                      <a:r>
                        <a:rPr kumimoji="1" lang="ja-JP" altLang="en-US" dirty="0"/>
                        <a:t>明細行</a:t>
                      </a:r>
                    </a:p>
                  </a:txBody>
                  <a:tcPr/>
                </a:tc>
                <a:tc>
                  <a:txBody>
                    <a:bodyPr/>
                    <a:lstStyle/>
                    <a:p>
                      <a:r>
                        <a:rPr kumimoji="1" lang="ja-JP" altLang="en-US" dirty="0"/>
                        <a:t>注文明細番号</a:t>
                      </a:r>
                      <a:r>
                        <a:rPr kumimoji="1" lang="ja-JP" altLang="en-US" sz="1400" dirty="0"/>
                        <a:t>＊</a:t>
                      </a:r>
                      <a:r>
                        <a:rPr kumimoji="1" lang="ja-JP" altLang="en-US" dirty="0"/>
                        <a:t>、枝番</a:t>
                      </a:r>
                      <a:r>
                        <a:rPr kumimoji="1" lang="ja-JP" altLang="en-US" sz="1400" dirty="0"/>
                        <a:t>＊</a:t>
                      </a:r>
                      <a:endParaRPr kumimoji="1" lang="ja-JP" altLang="en-US" sz="1600" dirty="0"/>
                    </a:p>
                  </a:txBody>
                  <a:tcPr/>
                </a:tc>
                <a:extLst>
                  <a:ext uri="{0D108BD9-81ED-4DB2-BD59-A6C34878D82A}">
                    <a16:rowId xmlns:a16="http://schemas.microsoft.com/office/drawing/2014/main" val="10000"/>
                  </a:ext>
                </a:extLst>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1694854663"/>
              </p:ext>
            </p:extLst>
          </p:nvPr>
        </p:nvGraphicFramePr>
        <p:xfrm>
          <a:off x="3881401" y="4028122"/>
          <a:ext cx="4886283" cy="914400"/>
        </p:xfrm>
        <a:graphic>
          <a:graphicData uri="http://schemas.openxmlformats.org/drawingml/2006/table">
            <a:tbl>
              <a:tblPr firstRow="1" bandRow="1">
                <a:tableStyleId>{5C22544A-7EE6-4342-B048-85BDC9FD1C3A}</a:tableStyleId>
              </a:tblPr>
              <a:tblGrid>
                <a:gridCol w="1269805">
                  <a:extLst>
                    <a:ext uri="{9D8B030D-6E8A-4147-A177-3AD203B41FA5}">
                      <a16:colId xmlns:a16="http://schemas.microsoft.com/office/drawing/2014/main" val="20000"/>
                    </a:ext>
                  </a:extLst>
                </a:gridCol>
                <a:gridCol w="3616478">
                  <a:extLst>
                    <a:ext uri="{9D8B030D-6E8A-4147-A177-3AD203B41FA5}">
                      <a16:colId xmlns:a16="http://schemas.microsoft.com/office/drawing/2014/main" val="20001"/>
                    </a:ext>
                  </a:extLst>
                </a:gridCol>
              </a:tblGrid>
              <a:tr h="370840">
                <a:tc>
                  <a:txBody>
                    <a:bodyPr/>
                    <a:lstStyle/>
                    <a:p>
                      <a:r>
                        <a:rPr kumimoji="1" lang="ja-JP" altLang="en-US" dirty="0"/>
                        <a:t>出荷納入</a:t>
                      </a:r>
                    </a:p>
                  </a:txBody>
                  <a:tcPr/>
                </a:tc>
                <a:tc>
                  <a:txBody>
                    <a:bodyPr/>
                    <a:lstStyle/>
                    <a:p>
                      <a:r>
                        <a:rPr kumimoji="1" lang="ja-JP" altLang="en-US" dirty="0"/>
                        <a:t>納入先</a:t>
                      </a:r>
                      <a:r>
                        <a:rPr kumimoji="1" lang="ja-JP" altLang="en-US" sz="1400" dirty="0"/>
                        <a:t>＊</a:t>
                      </a:r>
                      <a:r>
                        <a:rPr kumimoji="1" lang="ja-JP" altLang="en-US" dirty="0"/>
                        <a:t>、合計（当月、次月、次次月）、納入方式</a:t>
                      </a:r>
                      <a:r>
                        <a:rPr kumimoji="1" lang="ja-JP" altLang="en-US" sz="1400" dirty="0"/>
                        <a:t>＊</a:t>
                      </a:r>
                      <a:r>
                        <a:rPr kumimoji="1" lang="ja-JP" altLang="en-US" dirty="0"/>
                        <a:t>、納入サイクル</a:t>
                      </a:r>
                      <a:r>
                        <a:rPr kumimoji="1" lang="ja-JP" altLang="en-US" sz="1400" dirty="0"/>
                        <a:t>＊</a:t>
                      </a:r>
                    </a:p>
                  </a:txBody>
                  <a:tcPr/>
                </a:tc>
                <a:extLst>
                  <a:ext uri="{0D108BD9-81ED-4DB2-BD59-A6C34878D82A}">
                    <a16:rowId xmlns:a16="http://schemas.microsoft.com/office/drawing/2014/main" val="10000"/>
                  </a:ext>
                </a:extLst>
              </a:tr>
            </a:tbl>
          </a:graphicData>
        </a:graphic>
      </p:graphicFrame>
      <p:graphicFrame>
        <p:nvGraphicFramePr>
          <p:cNvPr id="11" name="表 10"/>
          <p:cNvGraphicFramePr>
            <a:graphicFrameLocks noGrp="1"/>
          </p:cNvGraphicFramePr>
          <p:nvPr>
            <p:extLst/>
          </p:nvPr>
        </p:nvGraphicFramePr>
        <p:xfrm>
          <a:off x="3899756" y="5475828"/>
          <a:ext cx="4867928" cy="370840"/>
        </p:xfrm>
        <a:graphic>
          <a:graphicData uri="http://schemas.openxmlformats.org/drawingml/2006/table">
            <a:tbl>
              <a:tblPr firstRow="1" bandRow="1">
                <a:tableStyleId>{5C22544A-7EE6-4342-B048-85BDC9FD1C3A}</a:tableStyleId>
              </a:tblPr>
              <a:tblGrid>
                <a:gridCol w="1195520">
                  <a:extLst>
                    <a:ext uri="{9D8B030D-6E8A-4147-A177-3AD203B41FA5}">
                      <a16:colId xmlns:a16="http://schemas.microsoft.com/office/drawing/2014/main" val="20000"/>
                    </a:ext>
                  </a:extLst>
                </a:gridCol>
                <a:gridCol w="3672408">
                  <a:extLst>
                    <a:ext uri="{9D8B030D-6E8A-4147-A177-3AD203B41FA5}">
                      <a16:colId xmlns:a16="http://schemas.microsoft.com/office/drawing/2014/main" val="20001"/>
                    </a:ext>
                  </a:extLst>
                </a:gridCol>
              </a:tblGrid>
              <a:tr h="370840">
                <a:tc>
                  <a:txBody>
                    <a:bodyPr/>
                    <a:lstStyle/>
                    <a:p>
                      <a:r>
                        <a:rPr kumimoji="1" lang="ja-JP" altLang="en-US" dirty="0"/>
                        <a:t>製品情報</a:t>
                      </a:r>
                    </a:p>
                  </a:txBody>
                  <a:tcPr/>
                </a:tc>
                <a:tc>
                  <a:txBody>
                    <a:bodyPr/>
                    <a:lstStyle/>
                    <a:p>
                      <a:r>
                        <a:rPr kumimoji="1" lang="ja-JP" altLang="en-US" dirty="0"/>
                        <a:t>部品番号、種別、色、品名、</a:t>
                      </a:r>
                    </a:p>
                  </a:txBody>
                  <a:tcPr/>
                </a:tc>
                <a:extLst>
                  <a:ext uri="{0D108BD9-81ED-4DB2-BD59-A6C34878D82A}">
                    <a16:rowId xmlns:a16="http://schemas.microsoft.com/office/drawing/2014/main" val="10000"/>
                  </a:ext>
                </a:extLst>
              </a:tr>
            </a:tbl>
          </a:graphicData>
        </a:graphic>
      </p:graphicFrame>
      <p:graphicFrame>
        <p:nvGraphicFramePr>
          <p:cNvPr id="12" name="表 11"/>
          <p:cNvGraphicFramePr>
            <a:graphicFrameLocks noGrp="1"/>
          </p:cNvGraphicFramePr>
          <p:nvPr>
            <p:extLst/>
          </p:nvPr>
        </p:nvGraphicFramePr>
        <p:xfrm>
          <a:off x="3917651" y="6021288"/>
          <a:ext cx="4932548" cy="365760"/>
        </p:xfrm>
        <a:graphic>
          <a:graphicData uri="http://schemas.openxmlformats.org/drawingml/2006/table">
            <a:tbl>
              <a:tblPr firstRow="1" bandRow="1">
                <a:tableStyleId>{5C22544A-7EE6-4342-B048-85BDC9FD1C3A}</a:tableStyleId>
              </a:tblPr>
              <a:tblGrid>
                <a:gridCol w="1188132">
                  <a:extLst>
                    <a:ext uri="{9D8B030D-6E8A-4147-A177-3AD203B41FA5}">
                      <a16:colId xmlns:a16="http://schemas.microsoft.com/office/drawing/2014/main" val="20000"/>
                    </a:ext>
                  </a:extLst>
                </a:gridCol>
                <a:gridCol w="3744416">
                  <a:extLst>
                    <a:ext uri="{9D8B030D-6E8A-4147-A177-3AD203B41FA5}">
                      <a16:colId xmlns:a16="http://schemas.microsoft.com/office/drawing/2014/main" val="20001"/>
                    </a:ext>
                  </a:extLst>
                </a:gridCol>
              </a:tblGrid>
              <a:tr h="298832">
                <a:tc>
                  <a:txBody>
                    <a:bodyPr/>
                    <a:lstStyle/>
                    <a:p>
                      <a:r>
                        <a:rPr kumimoji="1" lang="ja-JP" altLang="en-US" dirty="0"/>
                        <a:t>梱包情報</a:t>
                      </a:r>
                    </a:p>
                  </a:txBody>
                  <a:tcPr/>
                </a:tc>
                <a:tc>
                  <a:txBody>
                    <a:bodyPr/>
                    <a:lstStyle/>
                    <a:p>
                      <a:r>
                        <a:rPr kumimoji="1" lang="ja-JP" altLang="en-US" dirty="0"/>
                        <a:t>背番号、収容数、荷姿、梱包単位</a:t>
                      </a:r>
                    </a:p>
                  </a:txBody>
                  <a:tcPr/>
                </a:tc>
                <a:extLst>
                  <a:ext uri="{0D108BD9-81ED-4DB2-BD59-A6C34878D82A}">
                    <a16:rowId xmlns:a16="http://schemas.microsoft.com/office/drawing/2014/main" val="10000"/>
                  </a:ext>
                </a:extLst>
              </a:tr>
            </a:tbl>
          </a:graphicData>
        </a:graphic>
      </p:graphicFrame>
      <p:cxnSp>
        <p:nvCxnSpPr>
          <p:cNvPr id="14" name="直線コネクタ 13"/>
          <p:cNvCxnSpPr/>
          <p:nvPr/>
        </p:nvCxnSpPr>
        <p:spPr>
          <a:xfrm>
            <a:off x="2063552" y="701988"/>
            <a:ext cx="0" cy="150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線コネクタ 15"/>
          <p:cNvCxnSpPr>
            <a:endCxn id="3" idx="1"/>
          </p:cNvCxnSpPr>
          <p:nvPr/>
        </p:nvCxnSpPr>
        <p:spPr>
          <a:xfrm>
            <a:off x="2063552" y="1238156"/>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2114114" y="1700808"/>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2063552" y="2204864"/>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2783632" y="2420888"/>
            <a:ext cx="0" cy="1368152"/>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a:off x="2783632" y="2708920"/>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2783632" y="3137482"/>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2783632" y="3789040"/>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a:off x="3503712" y="3933056"/>
            <a:ext cx="0" cy="22322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3539716" y="4437112"/>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3539716" y="5085184"/>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a:off x="3503712" y="5661248"/>
            <a:ext cx="360040" cy="0"/>
          </a:xfrm>
          <a:prstGeom prst="line">
            <a:avLst/>
          </a:prstGeom>
        </p:spPr>
        <p:style>
          <a:lnRef idx="1">
            <a:schemeClr val="accent1"/>
          </a:lnRef>
          <a:fillRef idx="0">
            <a:schemeClr val="accent1"/>
          </a:fillRef>
          <a:effectRef idx="0">
            <a:schemeClr val="accent1"/>
          </a:effectRef>
          <a:fontRef idx="minor">
            <a:schemeClr val="tx1"/>
          </a:fontRef>
        </p:style>
      </p:cxnSp>
      <p:sp>
        <p:nvSpPr>
          <p:cNvPr id="30" name="左中かっこ 29"/>
          <p:cNvSpPr/>
          <p:nvPr/>
        </p:nvSpPr>
        <p:spPr>
          <a:xfrm>
            <a:off x="3503712" y="4849377"/>
            <a:ext cx="360040" cy="471614"/>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b="1" dirty="0"/>
          </a:p>
        </p:txBody>
      </p:sp>
      <p:sp>
        <p:nvSpPr>
          <p:cNvPr id="31" name="左中かっこ 30"/>
          <p:cNvSpPr/>
          <p:nvPr/>
        </p:nvSpPr>
        <p:spPr>
          <a:xfrm>
            <a:off x="2783632" y="3501008"/>
            <a:ext cx="360040" cy="2808312"/>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dirty="0">
              <a:solidFill>
                <a:srgbClr val="FF0000"/>
              </a:solidFill>
            </a:endParaRPr>
          </a:p>
        </p:txBody>
      </p:sp>
      <p:sp>
        <p:nvSpPr>
          <p:cNvPr id="32" name="テキスト ボックス 31"/>
          <p:cNvSpPr txBox="1"/>
          <p:nvPr/>
        </p:nvSpPr>
        <p:spPr>
          <a:xfrm>
            <a:off x="2438352" y="4674332"/>
            <a:ext cx="396044" cy="461665"/>
          </a:xfrm>
          <a:prstGeom prst="rect">
            <a:avLst/>
          </a:prstGeom>
          <a:noFill/>
        </p:spPr>
        <p:txBody>
          <a:bodyPr wrap="square" rtlCol="0">
            <a:spAutoFit/>
          </a:bodyPr>
          <a:lstStyle/>
          <a:p>
            <a:r>
              <a:rPr lang="en-US" altLang="ja-JP" sz="2400" dirty="0">
                <a:solidFill>
                  <a:srgbClr val="FF0000"/>
                </a:solidFill>
              </a:rPr>
              <a:t>n</a:t>
            </a:r>
            <a:endParaRPr lang="ja-JP" altLang="en-US" sz="2400" dirty="0">
              <a:solidFill>
                <a:srgbClr val="FF0000"/>
              </a:solidFill>
            </a:endParaRPr>
          </a:p>
        </p:txBody>
      </p:sp>
      <p:sp>
        <p:nvSpPr>
          <p:cNvPr id="33" name="テキスト ボックス 32"/>
          <p:cNvSpPr txBox="1"/>
          <p:nvPr/>
        </p:nvSpPr>
        <p:spPr>
          <a:xfrm>
            <a:off x="3269686" y="4797153"/>
            <a:ext cx="396044" cy="461665"/>
          </a:xfrm>
          <a:prstGeom prst="rect">
            <a:avLst/>
          </a:prstGeom>
          <a:noFill/>
        </p:spPr>
        <p:txBody>
          <a:bodyPr wrap="square" rtlCol="0">
            <a:spAutoFit/>
          </a:bodyPr>
          <a:lstStyle/>
          <a:p>
            <a:r>
              <a:rPr lang="en-US" altLang="ja-JP" sz="2400" dirty="0">
                <a:solidFill>
                  <a:srgbClr val="FF0000"/>
                </a:solidFill>
              </a:rPr>
              <a:t>n</a:t>
            </a:r>
            <a:endParaRPr lang="ja-JP" altLang="en-US" sz="2400" dirty="0">
              <a:solidFill>
                <a:srgbClr val="FF0000"/>
              </a:solidFill>
            </a:endParaRPr>
          </a:p>
        </p:txBody>
      </p:sp>
      <p:graphicFrame>
        <p:nvGraphicFramePr>
          <p:cNvPr id="34" name="表 33"/>
          <p:cNvGraphicFramePr>
            <a:graphicFrameLocks noGrp="1"/>
          </p:cNvGraphicFramePr>
          <p:nvPr>
            <p:extLst>
              <p:ext uri="{D42A27DB-BD31-4B8C-83A1-F6EECF244321}">
                <p14:modId xmlns:p14="http://schemas.microsoft.com/office/powerpoint/2010/main" val="505900219"/>
              </p:ext>
            </p:extLst>
          </p:nvPr>
        </p:nvGraphicFramePr>
        <p:xfrm>
          <a:off x="3917651" y="4983494"/>
          <a:ext cx="4886283" cy="370840"/>
        </p:xfrm>
        <a:graphic>
          <a:graphicData uri="http://schemas.openxmlformats.org/drawingml/2006/table">
            <a:tbl>
              <a:tblPr firstRow="1" bandRow="1">
                <a:tableStyleId>{5C22544A-7EE6-4342-B048-85BDC9FD1C3A}</a:tableStyleId>
              </a:tblPr>
              <a:tblGrid>
                <a:gridCol w="1269805">
                  <a:extLst>
                    <a:ext uri="{9D8B030D-6E8A-4147-A177-3AD203B41FA5}">
                      <a16:colId xmlns:a16="http://schemas.microsoft.com/office/drawing/2014/main" val="20000"/>
                    </a:ext>
                  </a:extLst>
                </a:gridCol>
                <a:gridCol w="3616478">
                  <a:extLst>
                    <a:ext uri="{9D8B030D-6E8A-4147-A177-3AD203B41FA5}">
                      <a16:colId xmlns:a16="http://schemas.microsoft.com/office/drawing/2014/main" val="20001"/>
                    </a:ext>
                  </a:extLst>
                </a:gridCol>
              </a:tblGrid>
              <a:tr h="370840">
                <a:tc>
                  <a:txBody>
                    <a:bodyPr/>
                    <a:lstStyle/>
                    <a:p>
                      <a:r>
                        <a:rPr kumimoji="1" lang="ja-JP" altLang="en-US" dirty="0"/>
                        <a:t>供給計画</a:t>
                      </a:r>
                    </a:p>
                  </a:txBody>
                  <a:tcPr/>
                </a:tc>
                <a:tc>
                  <a:txBody>
                    <a:bodyPr/>
                    <a:lstStyle/>
                    <a:p>
                      <a:r>
                        <a:rPr kumimoji="1" lang="ja-JP" altLang="en-US" dirty="0"/>
                        <a:t>日、納入数、</a:t>
                      </a:r>
                    </a:p>
                  </a:txBody>
                  <a:tcPr/>
                </a:tc>
                <a:extLst>
                  <a:ext uri="{0D108BD9-81ED-4DB2-BD59-A6C34878D82A}">
                    <a16:rowId xmlns:a16="http://schemas.microsoft.com/office/drawing/2014/main" val="10000"/>
                  </a:ext>
                </a:extLst>
              </a:tr>
            </a:tbl>
          </a:graphicData>
        </a:graphic>
      </p:graphicFrame>
      <p:cxnSp>
        <p:nvCxnSpPr>
          <p:cNvPr id="35" name="直線コネクタ 34"/>
          <p:cNvCxnSpPr/>
          <p:nvPr/>
        </p:nvCxnSpPr>
        <p:spPr>
          <a:xfrm>
            <a:off x="3573597" y="6165304"/>
            <a:ext cx="360040" cy="0"/>
          </a:xfrm>
          <a:prstGeom prst="line">
            <a:avLst/>
          </a:prstGeom>
        </p:spPr>
        <p:style>
          <a:lnRef idx="1">
            <a:schemeClr val="accent1"/>
          </a:lnRef>
          <a:fillRef idx="0">
            <a:schemeClr val="accent1"/>
          </a:fillRef>
          <a:effectRef idx="0">
            <a:schemeClr val="accent1"/>
          </a:effectRef>
          <a:fontRef idx="minor">
            <a:schemeClr val="tx1"/>
          </a:fontRef>
        </p:style>
      </p:cxnSp>
      <p:sp>
        <p:nvSpPr>
          <p:cNvPr id="36" name="角丸四角形吹き出し 35"/>
          <p:cNvSpPr/>
          <p:nvPr/>
        </p:nvSpPr>
        <p:spPr>
          <a:xfrm>
            <a:off x="9702800" y="1700808"/>
            <a:ext cx="2032000" cy="1436674"/>
          </a:xfrm>
          <a:prstGeom prst="wedgeRoundRectCallout">
            <a:avLst>
              <a:gd name="adj1" fmla="val -100833"/>
              <a:gd name="adj2" fmla="val 174472"/>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1</a:t>
            </a:r>
            <a:r>
              <a:rPr lang="ja-JP" altLang="en-US" dirty="0">
                <a:solidFill>
                  <a:schemeClr val="tx1"/>
                </a:solidFill>
              </a:rPr>
              <a:t>か月分毎日の供給計画</a:t>
            </a:r>
            <a:endParaRPr kumimoji="1" lang="ja-JP" altLang="en-US" dirty="0">
              <a:solidFill>
                <a:schemeClr val="tx1"/>
              </a:solidFill>
            </a:endParaRPr>
          </a:p>
        </p:txBody>
      </p:sp>
      <p:sp>
        <p:nvSpPr>
          <p:cNvPr id="8" name="スライド番号プレースホルダー 7"/>
          <p:cNvSpPr>
            <a:spLocks noGrp="1"/>
          </p:cNvSpPr>
          <p:nvPr>
            <p:ph type="sldNum" sz="quarter" idx="12"/>
          </p:nvPr>
        </p:nvSpPr>
        <p:spPr/>
        <p:txBody>
          <a:bodyPr/>
          <a:lstStyle/>
          <a:p>
            <a:fld id="{DA625278-E395-4905-864D-2DC838E1882F}" type="slidenum">
              <a:rPr kumimoji="1" lang="ja-JP" altLang="en-US" smtClean="0"/>
              <a:t>6</a:t>
            </a:fld>
            <a:endParaRPr kumimoji="1" lang="ja-JP" altLang="en-US"/>
          </a:p>
        </p:txBody>
      </p:sp>
    </p:spTree>
    <p:extLst>
      <p:ext uri="{BB962C8B-B14F-4D97-AF65-F5344CB8AC3E}">
        <p14:creationId xmlns:p14="http://schemas.microsoft.com/office/powerpoint/2010/main" val="2564946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847528" y="332656"/>
            <a:ext cx="4104456" cy="369332"/>
          </a:xfrm>
          <a:prstGeom prst="rect">
            <a:avLst/>
          </a:prstGeom>
          <a:noFill/>
          <a:ln>
            <a:solidFill>
              <a:schemeClr val="accent1"/>
            </a:solidFill>
          </a:ln>
        </p:spPr>
        <p:txBody>
          <a:bodyPr wrap="square" rtlCol="0">
            <a:spAutoFit/>
          </a:bodyPr>
          <a:lstStyle/>
          <a:p>
            <a:r>
              <a:rPr lang="en-US" altLang="ja-JP" b="1" dirty="0"/>
              <a:t>CISSI: DELJIT</a:t>
            </a:r>
            <a:r>
              <a:rPr lang="ja-JP" altLang="en-US" b="1" dirty="0"/>
              <a:t>（納入指示）</a:t>
            </a:r>
          </a:p>
        </p:txBody>
      </p:sp>
      <p:graphicFrame>
        <p:nvGraphicFramePr>
          <p:cNvPr id="3" name="表 2"/>
          <p:cNvGraphicFramePr>
            <a:graphicFrameLocks noGrp="1"/>
          </p:cNvGraphicFramePr>
          <p:nvPr>
            <p:extLst>
              <p:ext uri="{D42A27DB-BD31-4B8C-83A1-F6EECF244321}">
                <p14:modId xmlns:p14="http://schemas.microsoft.com/office/powerpoint/2010/main" val="908758373"/>
              </p:ext>
            </p:extLst>
          </p:nvPr>
        </p:nvGraphicFramePr>
        <p:xfrm>
          <a:off x="2474154" y="868498"/>
          <a:ext cx="3960440" cy="370840"/>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0000"/>
                    </a:ext>
                  </a:extLst>
                </a:gridCol>
                <a:gridCol w="2376264">
                  <a:extLst>
                    <a:ext uri="{9D8B030D-6E8A-4147-A177-3AD203B41FA5}">
                      <a16:colId xmlns:a16="http://schemas.microsoft.com/office/drawing/2014/main" val="20001"/>
                    </a:ext>
                  </a:extLst>
                </a:gridCol>
              </a:tblGrid>
              <a:tr h="370840">
                <a:tc>
                  <a:txBody>
                    <a:bodyPr/>
                    <a:lstStyle/>
                    <a:p>
                      <a:r>
                        <a:rPr kumimoji="1" lang="ja-JP" altLang="en-US" dirty="0"/>
                        <a:t>プロセス定義</a:t>
                      </a:r>
                    </a:p>
                  </a:txBody>
                  <a:tcPr/>
                </a:tc>
                <a:tc>
                  <a:txBody>
                    <a:bodyPr/>
                    <a:lstStyle/>
                    <a:p>
                      <a:r>
                        <a:rPr kumimoji="1" lang="ja-JP" altLang="en-US" dirty="0"/>
                        <a:t>適用業務、処理番号</a:t>
                      </a:r>
                    </a:p>
                  </a:txBody>
                  <a:tcPr/>
                </a:tc>
                <a:extLst>
                  <a:ext uri="{0D108BD9-81ED-4DB2-BD59-A6C34878D82A}">
                    <a16:rowId xmlns:a16="http://schemas.microsoft.com/office/drawing/2014/main" val="10000"/>
                  </a:ext>
                </a:extLst>
              </a:tr>
            </a:tbl>
          </a:graphicData>
        </a:graphic>
      </p:graphicFrame>
      <p:graphicFrame>
        <p:nvGraphicFramePr>
          <p:cNvPr id="4" name="表 3"/>
          <p:cNvGraphicFramePr>
            <a:graphicFrameLocks noGrp="1"/>
          </p:cNvGraphicFramePr>
          <p:nvPr>
            <p:extLst>
              <p:ext uri="{D42A27DB-BD31-4B8C-83A1-F6EECF244321}">
                <p14:modId xmlns:p14="http://schemas.microsoft.com/office/powerpoint/2010/main" val="3497253714"/>
              </p:ext>
            </p:extLst>
          </p:nvPr>
        </p:nvGraphicFramePr>
        <p:xfrm>
          <a:off x="2474154" y="1465640"/>
          <a:ext cx="6559128" cy="370840"/>
        </p:xfrm>
        <a:graphic>
          <a:graphicData uri="http://schemas.openxmlformats.org/drawingml/2006/table">
            <a:tbl>
              <a:tblPr firstRow="1" bandRow="1">
                <a:tableStyleId>{5C22544A-7EE6-4342-B048-85BDC9FD1C3A}</a:tableStyleId>
              </a:tblPr>
              <a:tblGrid>
                <a:gridCol w="1839755">
                  <a:extLst>
                    <a:ext uri="{9D8B030D-6E8A-4147-A177-3AD203B41FA5}">
                      <a16:colId xmlns:a16="http://schemas.microsoft.com/office/drawing/2014/main" val="20000"/>
                    </a:ext>
                  </a:extLst>
                </a:gridCol>
                <a:gridCol w="4719373">
                  <a:extLst>
                    <a:ext uri="{9D8B030D-6E8A-4147-A177-3AD203B41FA5}">
                      <a16:colId xmlns:a16="http://schemas.microsoft.com/office/drawing/2014/main" val="20001"/>
                    </a:ext>
                  </a:extLst>
                </a:gridCol>
              </a:tblGrid>
              <a:tr h="370840">
                <a:tc>
                  <a:txBody>
                    <a:bodyPr/>
                    <a:lstStyle/>
                    <a:p>
                      <a:r>
                        <a:rPr kumimoji="1" lang="ja-JP" altLang="en-US" dirty="0"/>
                        <a:t>文書定義</a:t>
                      </a:r>
                    </a:p>
                  </a:txBody>
                  <a:tcPr/>
                </a:tc>
                <a:tc>
                  <a:txBody>
                    <a:bodyPr/>
                    <a:lstStyle/>
                    <a:p>
                      <a:r>
                        <a:rPr kumimoji="1" lang="ja-JP" altLang="en-US" dirty="0"/>
                        <a:t>文書番号</a:t>
                      </a:r>
                      <a:r>
                        <a:rPr kumimoji="1" lang="ja-JP" altLang="en-US" sz="1400" dirty="0"/>
                        <a:t>＊</a:t>
                      </a:r>
                      <a:r>
                        <a:rPr kumimoji="1" lang="ja-JP" altLang="en-US" dirty="0"/>
                        <a:t>、発行者</a:t>
                      </a:r>
                      <a:r>
                        <a:rPr kumimoji="1" lang="ja-JP" altLang="en-US" sz="1400" dirty="0"/>
                        <a:t>＊</a:t>
                      </a:r>
                      <a:r>
                        <a:rPr kumimoji="1" lang="ja-JP" altLang="en-US" dirty="0"/>
                        <a:t>、発行日、有効期間</a:t>
                      </a:r>
                    </a:p>
                  </a:txBody>
                  <a:tcPr/>
                </a:tc>
                <a:extLst>
                  <a:ext uri="{0D108BD9-81ED-4DB2-BD59-A6C34878D82A}">
                    <a16:rowId xmlns:a16="http://schemas.microsoft.com/office/drawing/2014/main" val="10000"/>
                  </a:ext>
                </a:extLst>
              </a:tr>
            </a:tbl>
          </a:graphicData>
        </a:graphic>
      </p:graphicFrame>
      <p:graphicFrame>
        <p:nvGraphicFramePr>
          <p:cNvPr id="5" name="表 4"/>
          <p:cNvGraphicFramePr>
            <a:graphicFrameLocks noGrp="1"/>
          </p:cNvGraphicFramePr>
          <p:nvPr>
            <p:extLst/>
          </p:nvPr>
        </p:nvGraphicFramePr>
        <p:xfrm>
          <a:off x="2423592" y="2060848"/>
          <a:ext cx="1584176" cy="370840"/>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0000"/>
                    </a:ext>
                  </a:extLst>
                </a:gridCol>
              </a:tblGrid>
              <a:tr h="370840">
                <a:tc>
                  <a:txBody>
                    <a:bodyPr/>
                    <a:lstStyle/>
                    <a:p>
                      <a:r>
                        <a:rPr kumimoji="1" lang="ja-JP" altLang="en-US" dirty="0"/>
                        <a:t>取引情報</a:t>
                      </a:r>
                    </a:p>
                  </a:txBody>
                  <a:tcPr/>
                </a:tc>
                <a:extLst>
                  <a:ext uri="{0D108BD9-81ED-4DB2-BD59-A6C34878D82A}">
                    <a16:rowId xmlns:a16="http://schemas.microsoft.com/office/drawing/2014/main" val="10000"/>
                  </a:ext>
                </a:extLst>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4103267353"/>
              </p:ext>
            </p:extLst>
          </p:nvPr>
        </p:nvGraphicFramePr>
        <p:xfrm>
          <a:off x="3071664" y="2503696"/>
          <a:ext cx="6742896" cy="429964"/>
        </p:xfrm>
        <a:graphic>
          <a:graphicData uri="http://schemas.openxmlformats.org/drawingml/2006/table">
            <a:tbl>
              <a:tblPr firstRow="1" bandRow="1">
                <a:tableStyleId>{5C22544A-7EE6-4342-B048-85BDC9FD1C3A}</a:tableStyleId>
              </a:tblPr>
              <a:tblGrid>
                <a:gridCol w="1752286">
                  <a:extLst>
                    <a:ext uri="{9D8B030D-6E8A-4147-A177-3AD203B41FA5}">
                      <a16:colId xmlns:a16="http://schemas.microsoft.com/office/drawing/2014/main" val="20000"/>
                    </a:ext>
                  </a:extLst>
                </a:gridCol>
                <a:gridCol w="4990610">
                  <a:extLst>
                    <a:ext uri="{9D8B030D-6E8A-4147-A177-3AD203B41FA5}">
                      <a16:colId xmlns:a16="http://schemas.microsoft.com/office/drawing/2014/main" val="20001"/>
                    </a:ext>
                  </a:extLst>
                </a:gridCol>
              </a:tblGrid>
              <a:tr h="429964">
                <a:tc>
                  <a:txBody>
                    <a:bodyPr/>
                    <a:lstStyle/>
                    <a:p>
                      <a:r>
                        <a:rPr kumimoji="1" lang="ja-JP" altLang="en-US" dirty="0"/>
                        <a:t>取引関係者</a:t>
                      </a:r>
                    </a:p>
                  </a:txBody>
                  <a:tcPr/>
                </a:tc>
                <a:tc>
                  <a:txBody>
                    <a:bodyPr/>
                    <a:lstStyle/>
                    <a:p>
                      <a:r>
                        <a:rPr kumimoji="1" lang="ja-JP" altLang="en-US" dirty="0"/>
                        <a:t>発注者（納入先）、発注元、受注者（支給先）</a:t>
                      </a:r>
                    </a:p>
                  </a:txBody>
                  <a:tcPr/>
                </a:tc>
                <a:extLst>
                  <a:ext uri="{0D108BD9-81ED-4DB2-BD59-A6C34878D82A}">
                    <a16:rowId xmlns:a16="http://schemas.microsoft.com/office/drawing/2014/main" val="10000"/>
                  </a:ext>
                </a:extLst>
              </a:tr>
            </a:tbl>
          </a:graphicData>
        </a:graphic>
      </p:graphicFrame>
      <p:graphicFrame>
        <p:nvGraphicFramePr>
          <p:cNvPr id="7" name="表 6"/>
          <p:cNvGraphicFramePr>
            <a:graphicFrameLocks noGrp="1"/>
          </p:cNvGraphicFramePr>
          <p:nvPr>
            <p:extLst/>
          </p:nvPr>
        </p:nvGraphicFramePr>
        <p:xfrm>
          <a:off x="3071664" y="2996952"/>
          <a:ext cx="6096000" cy="370840"/>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0000"/>
                    </a:ext>
                  </a:extLst>
                </a:gridCol>
                <a:gridCol w="4511824">
                  <a:extLst>
                    <a:ext uri="{9D8B030D-6E8A-4147-A177-3AD203B41FA5}">
                      <a16:colId xmlns:a16="http://schemas.microsoft.com/office/drawing/2014/main" val="20001"/>
                    </a:ext>
                  </a:extLst>
                </a:gridCol>
              </a:tblGrid>
              <a:tr h="370840">
                <a:tc>
                  <a:txBody>
                    <a:bodyPr/>
                    <a:lstStyle/>
                    <a:p>
                      <a:r>
                        <a:rPr kumimoji="1" lang="ja-JP" altLang="en-US" dirty="0"/>
                        <a:t>出荷納入</a:t>
                      </a:r>
                    </a:p>
                  </a:txBody>
                  <a:tcPr/>
                </a:tc>
                <a:tc>
                  <a:txBody>
                    <a:bodyPr/>
                    <a:lstStyle/>
                    <a:p>
                      <a:r>
                        <a:rPr kumimoji="1" lang="ja-JP" altLang="en-US" dirty="0"/>
                        <a:t>納入指示日、出荷元、納入先、便番号</a:t>
                      </a:r>
                      <a:r>
                        <a:rPr kumimoji="1" lang="en-US" altLang="ja-JP" dirty="0"/>
                        <a:t>*</a:t>
                      </a:r>
                      <a:endParaRPr kumimoji="1" lang="ja-JP" altLang="en-US" dirty="0"/>
                    </a:p>
                  </a:txBody>
                  <a:tcPr/>
                </a:tc>
                <a:extLst>
                  <a:ext uri="{0D108BD9-81ED-4DB2-BD59-A6C34878D82A}">
                    <a16:rowId xmlns:a16="http://schemas.microsoft.com/office/drawing/2014/main" val="10000"/>
                  </a:ext>
                </a:extLst>
              </a:tr>
            </a:tbl>
          </a:graphicData>
        </a:graphic>
      </p:graphicFrame>
      <p:graphicFrame>
        <p:nvGraphicFramePr>
          <p:cNvPr id="9" name="表 8"/>
          <p:cNvGraphicFramePr>
            <a:graphicFrameLocks noGrp="1"/>
          </p:cNvGraphicFramePr>
          <p:nvPr>
            <p:extLst/>
          </p:nvPr>
        </p:nvGraphicFramePr>
        <p:xfrm>
          <a:off x="3071664" y="3573016"/>
          <a:ext cx="3960440" cy="396240"/>
        </p:xfrm>
        <a:graphic>
          <a:graphicData uri="http://schemas.openxmlformats.org/drawingml/2006/table">
            <a:tbl>
              <a:tblPr firstRow="1" bandRow="1">
                <a:tableStyleId>{5C22544A-7EE6-4342-B048-85BDC9FD1C3A}</a:tableStyleId>
              </a:tblPr>
              <a:tblGrid>
                <a:gridCol w="1080120">
                  <a:extLst>
                    <a:ext uri="{9D8B030D-6E8A-4147-A177-3AD203B41FA5}">
                      <a16:colId xmlns:a16="http://schemas.microsoft.com/office/drawing/2014/main" val="20000"/>
                    </a:ext>
                  </a:extLst>
                </a:gridCol>
                <a:gridCol w="2880320">
                  <a:extLst>
                    <a:ext uri="{9D8B030D-6E8A-4147-A177-3AD203B41FA5}">
                      <a16:colId xmlns:a16="http://schemas.microsoft.com/office/drawing/2014/main" val="20001"/>
                    </a:ext>
                  </a:extLst>
                </a:gridCol>
              </a:tblGrid>
              <a:tr h="370840">
                <a:tc>
                  <a:txBody>
                    <a:bodyPr/>
                    <a:lstStyle/>
                    <a:p>
                      <a:r>
                        <a:rPr kumimoji="1" lang="ja-JP" altLang="en-US" dirty="0"/>
                        <a:t>明細行</a:t>
                      </a:r>
                    </a:p>
                  </a:txBody>
                  <a:tcPr/>
                </a:tc>
                <a:tc>
                  <a:txBody>
                    <a:bodyPr/>
                    <a:lstStyle/>
                    <a:p>
                      <a:r>
                        <a:rPr kumimoji="1" lang="ja-JP" altLang="en-US" dirty="0"/>
                        <a:t>納入指示番号、納入</a:t>
                      </a:r>
                      <a:r>
                        <a:rPr kumimoji="1" lang="en-US" altLang="ja-JP" sz="2000" dirty="0"/>
                        <a:t>ID</a:t>
                      </a:r>
                      <a:r>
                        <a:rPr kumimoji="1" lang="en-US" altLang="ja-JP" dirty="0"/>
                        <a:t>*</a:t>
                      </a:r>
                      <a:endParaRPr kumimoji="1" lang="ja-JP" altLang="en-US" dirty="0"/>
                    </a:p>
                  </a:txBody>
                  <a:tcPr/>
                </a:tc>
                <a:extLst>
                  <a:ext uri="{0D108BD9-81ED-4DB2-BD59-A6C34878D82A}">
                    <a16:rowId xmlns:a16="http://schemas.microsoft.com/office/drawing/2014/main" val="10000"/>
                  </a:ext>
                </a:extLst>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459018953"/>
              </p:ext>
            </p:extLst>
          </p:nvPr>
        </p:nvGraphicFramePr>
        <p:xfrm>
          <a:off x="3874014" y="4077072"/>
          <a:ext cx="6875266" cy="370840"/>
        </p:xfrm>
        <a:graphic>
          <a:graphicData uri="http://schemas.openxmlformats.org/drawingml/2006/table">
            <a:tbl>
              <a:tblPr firstRow="1" bandRow="1">
                <a:tableStyleId>{5C22544A-7EE6-4342-B048-85BDC9FD1C3A}</a:tableStyleId>
              </a:tblPr>
              <a:tblGrid>
                <a:gridCol w="1786685">
                  <a:extLst>
                    <a:ext uri="{9D8B030D-6E8A-4147-A177-3AD203B41FA5}">
                      <a16:colId xmlns:a16="http://schemas.microsoft.com/office/drawing/2014/main" val="20000"/>
                    </a:ext>
                  </a:extLst>
                </a:gridCol>
                <a:gridCol w="5088581">
                  <a:extLst>
                    <a:ext uri="{9D8B030D-6E8A-4147-A177-3AD203B41FA5}">
                      <a16:colId xmlns:a16="http://schemas.microsoft.com/office/drawing/2014/main" val="20001"/>
                    </a:ext>
                  </a:extLst>
                </a:gridCol>
              </a:tblGrid>
              <a:tr h="370840">
                <a:tc>
                  <a:txBody>
                    <a:bodyPr/>
                    <a:lstStyle/>
                    <a:p>
                      <a:r>
                        <a:rPr kumimoji="1" lang="ja-JP" altLang="en-US" dirty="0"/>
                        <a:t>納入情報</a:t>
                      </a:r>
                    </a:p>
                  </a:txBody>
                  <a:tcPr/>
                </a:tc>
                <a:tc>
                  <a:txBody>
                    <a:bodyPr/>
                    <a:lstStyle/>
                    <a:p>
                      <a:r>
                        <a:rPr kumimoji="1" lang="ja-JP" altLang="en-US" dirty="0"/>
                        <a:t>納入数、納入方式、納入サイクル、納入場所</a:t>
                      </a:r>
                    </a:p>
                  </a:txBody>
                  <a:tcPr/>
                </a:tc>
                <a:extLst>
                  <a:ext uri="{0D108BD9-81ED-4DB2-BD59-A6C34878D82A}">
                    <a16:rowId xmlns:a16="http://schemas.microsoft.com/office/drawing/2014/main" val="10000"/>
                  </a:ext>
                </a:extLst>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1968647343"/>
              </p:ext>
            </p:extLst>
          </p:nvPr>
        </p:nvGraphicFramePr>
        <p:xfrm>
          <a:off x="3899756" y="5533494"/>
          <a:ext cx="4867928" cy="370840"/>
        </p:xfrm>
        <a:graphic>
          <a:graphicData uri="http://schemas.openxmlformats.org/drawingml/2006/table">
            <a:tbl>
              <a:tblPr firstRow="1" bandRow="1">
                <a:tableStyleId>{5C22544A-7EE6-4342-B048-85BDC9FD1C3A}</a:tableStyleId>
              </a:tblPr>
              <a:tblGrid>
                <a:gridCol w="1195520">
                  <a:extLst>
                    <a:ext uri="{9D8B030D-6E8A-4147-A177-3AD203B41FA5}">
                      <a16:colId xmlns:a16="http://schemas.microsoft.com/office/drawing/2014/main" val="20000"/>
                    </a:ext>
                  </a:extLst>
                </a:gridCol>
                <a:gridCol w="3672408">
                  <a:extLst>
                    <a:ext uri="{9D8B030D-6E8A-4147-A177-3AD203B41FA5}">
                      <a16:colId xmlns:a16="http://schemas.microsoft.com/office/drawing/2014/main" val="20001"/>
                    </a:ext>
                  </a:extLst>
                </a:gridCol>
              </a:tblGrid>
              <a:tr h="370840">
                <a:tc>
                  <a:txBody>
                    <a:bodyPr/>
                    <a:lstStyle/>
                    <a:p>
                      <a:r>
                        <a:rPr kumimoji="1" lang="ja-JP" altLang="en-US" dirty="0"/>
                        <a:t>製品情報</a:t>
                      </a:r>
                    </a:p>
                  </a:txBody>
                  <a:tcPr/>
                </a:tc>
                <a:tc>
                  <a:txBody>
                    <a:bodyPr/>
                    <a:lstStyle/>
                    <a:p>
                      <a:r>
                        <a:rPr kumimoji="1" lang="ja-JP" altLang="en-US" dirty="0"/>
                        <a:t>部品番号、種別、色、品名、</a:t>
                      </a:r>
                    </a:p>
                  </a:txBody>
                  <a:tcPr/>
                </a:tc>
                <a:extLst>
                  <a:ext uri="{0D108BD9-81ED-4DB2-BD59-A6C34878D82A}">
                    <a16:rowId xmlns:a16="http://schemas.microsoft.com/office/drawing/2014/main" val="10000"/>
                  </a:ext>
                </a:extLst>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2560890144"/>
              </p:ext>
            </p:extLst>
          </p:nvPr>
        </p:nvGraphicFramePr>
        <p:xfrm>
          <a:off x="3899756" y="5967626"/>
          <a:ext cx="4932548" cy="365760"/>
        </p:xfrm>
        <a:graphic>
          <a:graphicData uri="http://schemas.openxmlformats.org/drawingml/2006/table">
            <a:tbl>
              <a:tblPr firstRow="1" bandRow="1">
                <a:tableStyleId>{5C22544A-7EE6-4342-B048-85BDC9FD1C3A}</a:tableStyleId>
              </a:tblPr>
              <a:tblGrid>
                <a:gridCol w="1188132">
                  <a:extLst>
                    <a:ext uri="{9D8B030D-6E8A-4147-A177-3AD203B41FA5}">
                      <a16:colId xmlns:a16="http://schemas.microsoft.com/office/drawing/2014/main" val="20000"/>
                    </a:ext>
                  </a:extLst>
                </a:gridCol>
                <a:gridCol w="3744416">
                  <a:extLst>
                    <a:ext uri="{9D8B030D-6E8A-4147-A177-3AD203B41FA5}">
                      <a16:colId xmlns:a16="http://schemas.microsoft.com/office/drawing/2014/main" val="20001"/>
                    </a:ext>
                  </a:extLst>
                </a:gridCol>
              </a:tblGrid>
              <a:tr h="298832">
                <a:tc>
                  <a:txBody>
                    <a:bodyPr/>
                    <a:lstStyle/>
                    <a:p>
                      <a:r>
                        <a:rPr kumimoji="1" lang="ja-JP" altLang="en-US" dirty="0"/>
                        <a:t>梱包情報</a:t>
                      </a:r>
                    </a:p>
                  </a:txBody>
                  <a:tcPr/>
                </a:tc>
                <a:tc>
                  <a:txBody>
                    <a:bodyPr/>
                    <a:lstStyle/>
                    <a:p>
                      <a:r>
                        <a:rPr kumimoji="1" lang="ja-JP" altLang="en-US" dirty="0"/>
                        <a:t>背番号、収容数、荷姿、梱包単位</a:t>
                      </a:r>
                    </a:p>
                  </a:txBody>
                  <a:tcPr/>
                </a:tc>
                <a:extLst>
                  <a:ext uri="{0D108BD9-81ED-4DB2-BD59-A6C34878D82A}">
                    <a16:rowId xmlns:a16="http://schemas.microsoft.com/office/drawing/2014/main" val="10000"/>
                  </a:ext>
                </a:extLst>
              </a:tr>
            </a:tbl>
          </a:graphicData>
        </a:graphic>
      </p:graphicFrame>
      <p:cxnSp>
        <p:nvCxnSpPr>
          <p:cNvPr id="14" name="直線コネクタ 13"/>
          <p:cNvCxnSpPr/>
          <p:nvPr/>
        </p:nvCxnSpPr>
        <p:spPr>
          <a:xfrm>
            <a:off x="2063552" y="701988"/>
            <a:ext cx="0" cy="150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線コネクタ 15"/>
          <p:cNvCxnSpPr>
            <a:endCxn id="3" idx="1"/>
          </p:cNvCxnSpPr>
          <p:nvPr/>
        </p:nvCxnSpPr>
        <p:spPr>
          <a:xfrm>
            <a:off x="2114114" y="1053918"/>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2114114" y="1700808"/>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2063552" y="2204864"/>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2783632" y="2420888"/>
            <a:ext cx="0" cy="1368152"/>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a:off x="2783632" y="2708920"/>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2783632" y="3137482"/>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2783632" y="3789040"/>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a:off x="3503712" y="3933056"/>
            <a:ext cx="0" cy="2088232"/>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3503712" y="4293096"/>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3561388" y="5617944"/>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a:off x="3503712" y="6025108"/>
            <a:ext cx="360040" cy="0"/>
          </a:xfrm>
          <a:prstGeom prst="line">
            <a:avLst/>
          </a:prstGeom>
        </p:spPr>
        <p:style>
          <a:lnRef idx="1">
            <a:schemeClr val="accent1"/>
          </a:lnRef>
          <a:fillRef idx="0">
            <a:schemeClr val="accent1"/>
          </a:fillRef>
          <a:effectRef idx="0">
            <a:schemeClr val="accent1"/>
          </a:effectRef>
          <a:fontRef idx="minor">
            <a:schemeClr val="tx1"/>
          </a:fontRef>
        </p:style>
      </p:cxnSp>
      <p:sp>
        <p:nvSpPr>
          <p:cNvPr id="31" name="左中かっこ 30"/>
          <p:cNvSpPr/>
          <p:nvPr/>
        </p:nvSpPr>
        <p:spPr>
          <a:xfrm>
            <a:off x="2694935" y="3501008"/>
            <a:ext cx="448737" cy="2737232"/>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dirty="0">
              <a:solidFill>
                <a:srgbClr val="FF0000"/>
              </a:solidFill>
            </a:endParaRPr>
          </a:p>
        </p:txBody>
      </p:sp>
      <p:sp>
        <p:nvSpPr>
          <p:cNvPr id="32" name="テキスト ボックス 31"/>
          <p:cNvSpPr txBox="1"/>
          <p:nvPr/>
        </p:nvSpPr>
        <p:spPr>
          <a:xfrm>
            <a:off x="2478911" y="4407496"/>
            <a:ext cx="396044" cy="461665"/>
          </a:xfrm>
          <a:prstGeom prst="rect">
            <a:avLst/>
          </a:prstGeom>
          <a:noFill/>
        </p:spPr>
        <p:txBody>
          <a:bodyPr wrap="square" rtlCol="0">
            <a:spAutoFit/>
          </a:bodyPr>
          <a:lstStyle/>
          <a:p>
            <a:r>
              <a:rPr lang="en-US" altLang="ja-JP" sz="2400" dirty="0">
                <a:solidFill>
                  <a:srgbClr val="FF0000"/>
                </a:solidFill>
              </a:rPr>
              <a:t>n</a:t>
            </a:r>
            <a:endParaRPr lang="ja-JP" altLang="en-US" sz="2400" dirty="0">
              <a:solidFill>
                <a:srgbClr val="FF0000"/>
              </a:solidFill>
            </a:endParaRPr>
          </a:p>
        </p:txBody>
      </p:sp>
      <p:graphicFrame>
        <p:nvGraphicFramePr>
          <p:cNvPr id="34" name="表 33"/>
          <p:cNvGraphicFramePr>
            <a:graphicFrameLocks noGrp="1"/>
          </p:cNvGraphicFramePr>
          <p:nvPr>
            <p:extLst>
              <p:ext uri="{D42A27DB-BD31-4B8C-83A1-F6EECF244321}">
                <p14:modId xmlns:p14="http://schemas.microsoft.com/office/powerpoint/2010/main" val="1997067917"/>
              </p:ext>
            </p:extLst>
          </p:nvPr>
        </p:nvGraphicFramePr>
        <p:xfrm>
          <a:off x="3890578" y="4615599"/>
          <a:ext cx="4886283" cy="640080"/>
        </p:xfrm>
        <a:graphic>
          <a:graphicData uri="http://schemas.openxmlformats.org/drawingml/2006/table">
            <a:tbl>
              <a:tblPr firstRow="1" bandRow="1">
                <a:tableStyleId>{5C22544A-7EE6-4342-B048-85BDC9FD1C3A}</a:tableStyleId>
              </a:tblPr>
              <a:tblGrid>
                <a:gridCol w="1548172">
                  <a:extLst>
                    <a:ext uri="{9D8B030D-6E8A-4147-A177-3AD203B41FA5}">
                      <a16:colId xmlns:a16="http://schemas.microsoft.com/office/drawing/2014/main" val="20000"/>
                    </a:ext>
                  </a:extLst>
                </a:gridCol>
                <a:gridCol w="3338111">
                  <a:extLst>
                    <a:ext uri="{9D8B030D-6E8A-4147-A177-3AD203B41FA5}">
                      <a16:colId xmlns:a16="http://schemas.microsoft.com/office/drawing/2014/main" val="20001"/>
                    </a:ext>
                  </a:extLst>
                </a:gridCol>
              </a:tblGrid>
              <a:tr h="370840">
                <a:tc>
                  <a:txBody>
                    <a:bodyPr/>
                    <a:lstStyle/>
                    <a:p>
                      <a:r>
                        <a:rPr kumimoji="1" lang="ja-JP" altLang="en-US" dirty="0"/>
                        <a:t>現品票情報</a:t>
                      </a:r>
                    </a:p>
                  </a:txBody>
                  <a:tcPr/>
                </a:tc>
                <a:tc>
                  <a:txBody>
                    <a:bodyPr/>
                    <a:lstStyle/>
                    <a:p>
                      <a:r>
                        <a:rPr kumimoji="1" lang="ja-JP" altLang="en-US" dirty="0"/>
                        <a:t>識別番号、現品票サイズ、</a:t>
                      </a:r>
                      <a:endParaRPr kumimoji="1" lang="en-US" altLang="ja-JP" dirty="0"/>
                    </a:p>
                    <a:p>
                      <a:r>
                        <a:rPr kumimoji="1" lang="ja-JP" altLang="en-US" dirty="0"/>
                        <a:t>現品票記載事項（後工程）</a:t>
                      </a:r>
                    </a:p>
                  </a:txBody>
                  <a:tcPr/>
                </a:tc>
                <a:extLst>
                  <a:ext uri="{0D108BD9-81ED-4DB2-BD59-A6C34878D82A}">
                    <a16:rowId xmlns:a16="http://schemas.microsoft.com/office/drawing/2014/main" val="10000"/>
                  </a:ext>
                </a:extLst>
              </a:tr>
            </a:tbl>
          </a:graphicData>
        </a:graphic>
      </p:graphicFrame>
      <p:cxnSp>
        <p:nvCxnSpPr>
          <p:cNvPr id="35" name="直線コネクタ 34"/>
          <p:cNvCxnSpPr/>
          <p:nvPr/>
        </p:nvCxnSpPr>
        <p:spPr>
          <a:xfrm>
            <a:off x="3457780" y="5001240"/>
            <a:ext cx="360040"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角丸四角形吹き出し 7"/>
          <p:cNvSpPr/>
          <p:nvPr/>
        </p:nvSpPr>
        <p:spPr>
          <a:xfrm>
            <a:off x="9733280" y="4895645"/>
            <a:ext cx="2032000" cy="1436674"/>
          </a:xfrm>
          <a:prstGeom prst="wedgeRoundRectCallout">
            <a:avLst>
              <a:gd name="adj1" fmla="val -102333"/>
              <a:gd name="adj2" fmla="val -60315"/>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便毎の現品票</a:t>
            </a:r>
            <a:endParaRPr kumimoji="1" lang="en-US" altLang="ja-JP" dirty="0">
              <a:solidFill>
                <a:schemeClr val="tx1"/>
              </a:solidFill>
            </a:endParaRPr>
          </a:p>
          <a:p>
            <a:pPr algn="ctr"/>
            <a:r>
              <a:rPr kumimoji="1" lang="ja-JP" altLang="en-US" dirty="0">
                <a:solidFill>
                  <a:schemeClr val="tx1"/>
                </a:solidFill>
              </a:rPr>
              <a:t>記載情報</a:t>
            </a:r>
          </a:p>
        </p:txBody>
      </p:sp>
      <p:sp>
        <p:nvSpPr>
          <p:cNvPr id="13" name="スライド番号プレースホルダー 12"/>
          <p:cNvSpPr>
            <a:spLocks noGrp="1"/>
          </p:cNvSpPr>
          <p:nvPr>
            <p:ph type="sldNum" sz="quarter" idx="12"/>
          </p:nvPr>
        </p:nvSpPr>
        <p:spPr/>
        <p:txBody>
          <a:bodyPr/>
          <a:lstStyle/>
          <a:p>
            <a:fld id="{DA625278-E395-4905-864D-2DC838E1882F}" type="slidenum">
              <a:rPr kumimoji="1" lang="ja-JP" altLang="en-US" smtClean="0"/>
              <a:t>7</a:t>
            </a:fld>
            <a:endParaRPr kumimoji="1" lang="ja-JP" altLang="en-US"/>
          </a:p>
        </p:txBody>
      </p:sp>
    </p:spTree>
    <p:extLst>
      <p:ext uri="{BB962C8B-B14F-4D97-AF65-F5344CB8AC3E}">
        <p14:creationId xmlns:p14="http://schemas.microsoft.com/office/powerpoint/2010/main" val="5491215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25126" y="261312"/>
            <a:ext cx="4186617" cy="369332"/>
          </a:xfrm>
          <a:prstGeom prst="rect">
            <a:avLst/>
          </a:prstGeom>
          <a:noFill/>
          <a:ln>
            <a:solidFill>
              <a:schemeClr val="accent1"/>
            </a:solidFill>
          </a:ln>
        </p:spPr>
        <p:txBody>
          <a:bodyPr wrap="square" rtlCol="0">
            <a:spAutoFit/>
          </a:bodyPr>
          <a:lstStyle/>
          <a:p>
            <a:pPr algn="ctr"/>
            <a:r>
              <a:rPr kumimoji="1" lang="ja-JP" altLang="en-US" dirty="0">
                <a:latin typeface="Century" panose="02040604050505020304" pitchFamily="18" charset="0"/>
              </a:rPr>
              <a:t>国連</a:t>
            </a:r>
            <a:r>
              <a:rPr kumimoji="1" lang="en-US" altLang="ja-JP" dirty="0">
                <a:latin typeface="Century" panose="02040604050505020304" pitchFamily="18" charset="0"/>
              </a:rPr>
              <a:t>CEFACT</a:t>
            </a:r>
            <a:r>
              <a:rPr kumimoji="1" lang="ja-JP" altLang="en-US" dirty="0">
                <a:latin typeface="Century" panose="02040604050505020304" pitchFamily="18" charset="0"/>
              </a:rPr>
              <a:t>プロジェクト紹介（４）</a:t>
            </a:r>
          </a:p>
        </p:txBody>
      </p:sp>
      <p:sp>
        <p:nvSpPr>
          <p:cNvPr id="3" name="テキスト ボックス 2"/>
          <p:cNvSpPr txBox="1"/>
          <p:nvPr/>
        </p:nvSpPr>
        <p:spPr>
          <a:xfrm>
            <a:off x="1645516" y="808902"/>
            <a:ext cx="9255760" cy="954107"/>
          </a:xfrm>
          <a:prstGeom prst="rect">
            <a:avLst/>
          </a:prstGeom>
          <a:noFill/>
        </p:spPr>
        <p:txBody>
          <a:bodyPr wrap="square" rtlCol="0">
            <a:spAutoFit/>
          </a:bodyPr>
          <a:lstStyle/>
          <a:p>
            <a:pPr algn="ctr"/>
            <a:r>
              <a:rPr kumimoji="1" lang="ja-JP" altLang="en-US" sz="3200" b="1" dirty="0"/>
              <a:t>業界横断スケジューリング</a:t>
            </a:r>
            <a:r>
              <a:rPr kumimoji="1" lang="en-US" altLang="ja-JP" sz="3200" b="1" dirty="0">
                <a:latin typeface="Century" panose="02040604050505020304" pitchFamily="18" charset="0"/>
              </a:rPr>
              <a:t>SC</a:t>
            </a:r>
            <a:r>
              <a:rPr kumimoji="1" lang="ja-JP" altLang="en-US" sz="3200" b="1" dirty="0"/>
              <a:t>プロジェクト</a:t>
            </a:r>
            <a:endParaRPr kumimoji="1" lang="en-US" altLang="ja-JP" sz="3200" b="1" dirty="0"/>
          </a:p>
          <a:p>
            <a:pPr algn="ctr"/>
            <a:r>
              <a:rPr lang="en-US" altLang="ja-JP" sz="2400" b="1" dirty="0"/>
              <a:t>Cross Industry Scheduling Supply Chain Project</a:t>
            </a:r>
            <a:endParaRPr kumimoji="1" lang="ja-JP" altLang="en-US" sz="2400" b="1" dirty="0"/>
          </a:p>
        </p:txBody>
      </p:sp>
      <p:sp>
        <p:nvSpPr>
          <p:cNvPr id="4" name="テキスト ボックス 3"/>
          <p:cNvSpPr txBox="1"/>
          <p:nvPr/>
        </p:nvSpPr>
        <p:spPr>
          <a:xfrm>
            <a:off x="381265" y="2016925"/>
            <a:ext cx="3432743" cy="523220"/>
          </a:xfrm>
          <a:prstGeom prst="rect">
            <a:avLst/>
          </a:prstGeom>
          <a:noFill/>
          <a:ln>
            <a:solidFill>
              <a:schemeClr val="accent1"/>
            </a:solidFill>
          </a:ln>
        </p:spPr>
        <p:txBody>
          <a:bodyPr wrap="square" rtlCol="0">
            <a:spAutoFit/>
          </a:bodyPr>
          <a:lstStyle/>
          <a:p>
            <a:pPr algn="ctr"/>
            <a:r>
              <a:rPr lang="ja-JP" altLang="en-US" sz="2800" b="1" dirty="0"/>
              <a:t>リクワイアメント</a:t>
            </a:r>
            <a:endParaRPr kumimoji="1" lang="ja-JP" altLang="en-US" sz="2800" b="1" dirty="0"/>
          </a:p>
        </p:txBody>
      </p:sp>
      <p:sp>
        <p:nvSpPr>
          <p:cNvPr id="5" name="テキスト ボックス 4"/>
          <p:cNvSpPr txBox="1"/>
          <p:nvPr/>
        </p:nvSpPr>
        <p:spPr>
          <a:xfrm>
            <a:off x="950494" y="2794061"/>
            <a:ext cx="10118558" cy="3785652"/>
          </a:xfrm>
          <a:prstGeom prst="rect">
            <a:avLst/>
          </a:prstGeom>
          <a:noFill/>
        </p:spPr>
        <p:txBody>
          <a:bodyPr wrap="square" rtlCol="0">
            <a:spAutoFit/>
          </a:bodyPr>
          <a:lstStyle/>
          <a:p>
            <a:r>
              <a:rPr kumimoji="1" lang="ja-JP" altLang="en-US" sz="2400" dirty="0"/>
              <a:t>１．需要予測（</a:t>
            </a:r>
            <a:r>
              <a:rPr kumimoji="1" lang="en-US" altLang="ja-JP" sz="2400" dirty="0"/>
              <a:t>CISDF</a:t>
            </a:r>
            <a:r>
              <a:rPr kumimoji="1" lang="ja-JP" altLang="en-US" sz="2400" dirty="0"/>
              <a:t>）の機能追加</a:t>
            </a:r>
            <a:endParaRPr kumimoji="1" lang="en-US" altLang="ja-JP" sz="2400" dirty="0"/>
          </a:p>
          <a:p>
            <a:r>
              <a:rPr lang="en-US" altLang="ja-JP" sz="2400" dirty="0"/>
              <a:t>	</a:t>
            </a:r>
            <a:r>
              <a:rPr lang="en-US" altLang="ja-JP" sz="2400" dirty="0">
                <a:sym typeface="Wingdings" panose="05000000000000000000" pitchFamily="2" charset="2"/>
              </a:rPr>
              <a:t></a:t>
            </a:r>
            <a:r>
              <a:rPr lang="ja-JP" altLang="en-US" sz="2400" dirty="0">
                <a:sym typeface="Wingdings" panose="05000000000000000000" pitchFamily="2" charset="2"/>
              </a:rPr>
              <a:t>内示／確定区分、確定日時、梱包単位数量、納入指示詳細</a:t>
            </a:r>
            <a:endParaRPr kumimoji="1" lang="en-US" altLang="ja-JP" sz="2400" dirty="0"/>
          </a:p>
          <a:p>
            <a:r>
              <a:rPr lang="ja-JP" altLang="en-US" sz="2400" dirty="0"/>
              <a:t>２．納入指示に現品票情報の追加</a:t>
            </a:r>
            <a:endParaRPr lang="en-US" altLang="ja-JP" sz="2400" dirty="0"/>
          </a:p>
          <a:p>
            <a:r>
              <a:rPr lang="en-US" altLang="ja-JP" sz="2400" dirty="0"/>
              <a:t>	</a:t>
            </a:r>
            <a:r>
              <a:rPr lang="en-US" altLang="ja-JP" sz="2400" dirty="0">
                <a:sym typeface="Wingdings" panose="05000000000000000000" pitchFamily="2" charset="2"/>
              </a:rPr>
              <a:t></a:t>
            </a:r>
            <a:r>
              <a:rPr lang="ja-JP" altLang="en-US" sz="2400" dirty="0">
                <a:sym typeface="Wingdings" panose="05000000000000000000" pitchFamily="2" charset="2"/>
              </a:rPr>
              <a:t>現品票の情報構造定義　　</a:t>
            </a:r>
            <a:endParaRPr lang="en-US" altLang="ja-JP" sz="2400" b="1" dirty="0">
              <a:solidFill>
                <a:srgbClr val="FF0000"/>
              </a:solidFill>
            </a:endParaRPr>
          </a:p>
          <a:p>
            <a:r>
              <a:rPr kumimoji="1" lang="ja-JP" altLang="en-US" sz="2400" dirty="0"/>
              <a:t>３．</a:t>
            </a:r>
            <a:r>
              <a:rPr kumimoji="1" lang="en-US" altLang="ja-JP" sz="2400" dirty="0"/>
              <a:t>VMI</a:t>
            </a:r>
            <a:r>
              <a:rPr kumimoji="1" lang="ja-JP" altLang="en-US" sz="2400" dirty="0"/>
              <a:t>（</a:t>
            </a:r>
            <a:r>
              <a:rPr kumimoji="1" lang="en-US" altLang="ja-JP" sz="2400" dirty="0"/>
              <a:t>Vender Managed Inventory</a:t>
            </a:r>
            <a:r>
              <a:rPr kumimoji="1" lang="ja-JP" altLang="en-US" sz="2400" dirty="0"/>
              <a:t>）プロセスへの適用　</a:t>
            </a:r>
            <a:endParaRPr kumimoji="1" lang="en-US" altLang="ja-JP" sz="2400" dirty="0"/>
          </a:p>
          <a:p>
            <a:r>
              <a:rPr lang="en-US" altLang="ja-JP" sz="2400" dirty="0">
                <a:sym typeface="Wingdings" panose="05000000000000000000" pitchFamily="2" charset="2"/>
              </a:rPr>
              <a:t>	</a:t>
            </a:r>
            <a:r>
              <a:rPr kumimoji="1" lang="en-US" altLang="ja-JP" sz="2400" dirty="0">
                <a:sym typeface="Wingdings" panose="05000000000000000000" pitchFamily="2" charset="2"/>
              </a:rPr>
              <a:t></a:t>
            </a:r>
            <a:r>
              <a:rPr kumimoji="1" lang="ja-JP" altLang="en-US" sz="2400" dirty="0">
                <a:sym typeface="Wingdings" panose="05000000000000000000" pitchFamily="2" charset="2"/>
              </a:rPr>
              <a:t>フランスチームの要求</a:t>
            </a:r>
            <a:endParaRPr kumimoji="1" lang="en-US" altLang="ja-JP" sz="2400" dirty="0">
              <a:sym typeface="Wingdings" panose="05000000000000000000" pitchFamily="2" charset="2"/>
            </a:endParaRPr>
          </a:p>
          <a:p>
            <a:r>
              <a:rPr lang="ja-JP" altLang="en-US" sz="2400" dirty="0">
                <a:sym typeface="Wingdings" panose="05000000000000000000" pitchFamily="2" charset="2"/>
              </a:rPr>
              <a:t>４．多重構造サプライチェーンへの適用（修正の必要性確認）</a:t>
            </a:r>
            <a:endParaRPr lang="en-US" altLang="ja-JP" sz="2400" dirty="0">
              <a:sym typeface="Wingdings" panose="05000000000000000000" pitchFamily="2" charset="2"/>
            </a:endParaRPr>
          </a:p>
          <a:p>
            <a:r>
              <a:rPr kumimoji="1" lang="ja-JP" altLang="en-US" sz="2400" dirty="0">
                <a:sym typeface="Wingdings" panose="05000000000000000000" pitchFamily="2" charset="2"/>
              </a:rPr>
              <a:t>５．支給品有のサプライチェーンへの適用（修正の必要性確認）</a:t>
            </a:r>
            <a:endParaRPr kumimoji="1" lang="en-US" altLang="ja-JP" sz="2400" dirty="0">
              <a:sym typeface="Wingdings" panose="05000000000000000000" pitchFamily="2" charset="2"/>
            </a:endParaRPr>
          </a:p>
          <a:p>
            <a:r>
              <a:rPr lang="ja-JP" altLang="en-US" sz="2400" dirty="0">
                <a:sym typeface="Wingdings" panose="05000000000000000000" pitchFamily="2" charset="2"/>
              </a:rPr>
              <a:t>６．プロセス定義の拡張</a:t>
            </a:r>
            <a:endParaRPr lang="en-US" altLang="ja-JP" sz="2400" dirty="0">
              <a:sym typeface="Wingdings" panose="05000000000000000000" pitchFamily="2" charset="2"/>
            </a:endParaRPr>
          </a:p>
          <a:p>
            <a:r>
              <a:rPr kumimoji="1" lang="en-US" altLang="ja-JP" sz="2400" dirty="0">
                <a:sym typeface="Wingdings" panose="05000000000000000000" pitchFamily="2" charset="2"/>
              </a:rPr>
              <a:t>	</a:t>
            </a:r>
            <a:r>
              <a:rPr kumimoji="1" lang="ja-JP" altLang="en-US" sz="2400" dirty="0">
                <a:sym typeface="Wingdings" panose="05000000000000000000" pitchFamily="2" charset="2"/>
              </a:rPr>
              <a:t>業務領域定義の追加</a:t>
            </a:r>
            <a:endParaRPr kumimoji="1" lang="ja-JP" altLang="en-US" sz="2400" dirty="0"/>
          </a:p>
        </p:txBody>
      </p:sp>
    </p:spTree>
    <p:extLst>
      <p:ext uri="{BB962C8B-B14F-4D97-AF65-F5344CB8AC3E}">
        <p14:creationId xmlns:p14="http://schemas.microsoft.com/office/powerpoint/2010/main" val="23648209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49382" y="169369"/>
            <a:ext cx="2507672" cy="369332"/>
          </a:xfrm>
          <a:prstGeom prst="rect">
            <a:avLst/>
          </a:prstGeom>
          <a:noFill/>
          <a:ln>
            <a:solidFill>
              <a:schemeClr val="accent1"/>
            </a:solidFill>
          </a:ln>
        </p:spPr>
        <p:txBody>
          <a:bodyPr wrap="square" rtlCol="0">
            <a:spAutoFit/>
          </a:bodyPr>
          <a:lstStyle/>
          <a:p>
            <a:pPr algn="ctr"/>
            <a:r>
              <a:rPr kumimoji="1" lang="ja-JP" altLang="en-US" dirty="0"/>
              <a:t>リクワイアメント１</a:t>
            </a:r>
          </a:p>
        </p:txBody>
      </p:sp>
      <p:sp>
        <p:nvSpPr>
          <p:cNvPr id="3" name="正方形/長方形 2"/>
          <p:cNvSpPr/>
          <p:nvPr/>
        </p:nvSpPr>
        <p:spPr>
          <a:xfrm>
            <a:off x="2854036" y="395598"/>
            <a:ext cx="5913798" cy="584775"/>
          </a:xfrm>
          <a:prstGeom prst="rect">
            <a:avLst/>
          </a:prstGeom>
        </p:spPr>
        <p:txBody>
          <a:bodyPr wrap="none">
            <a:spAutoFit/>
          </a:bodyPr>
          <a:lstStyle/>
          <a:p>
            <a:r>
              <a:rPr lang="ja-JP" altLang="en-US" sz="3200" dirty="0"/>
              <a:t>需要予測（</a:t>
            </a:r>
            <a:r>
              <a:rPr lang="en-US" altLang="ja-JP" sz="3200" dirty="0"/>
              <a:t>CISDF</a:t>
            </a:r>
            <a:r>
              <a:rPr lang="ja-JP" altLang="en-US" sz="3200" dirty="0"/>
              <a:t>）の機能追加</a:t>
            </a:r>
          </a:p>
        </p:txBody>
      </p:sp>
      <p:sp>
        <p:nvSpPr>
          <p:cNvPr id="4" name="テキスト ボックス 3"/>
          <p:cNvSpPr txBox="1"/>
          <p:nvPr/>
        </p:nvSpPr>
        <p:spPr>
          <a:xfrm>
            <a:off x="1122731" y="980373"/>
            <a:ext cx="10044545" cy="5632311"/>
          </a:xfrm>
          <a:prstGeom prst="rect">
            <a:avLst/>
          </a:prstGeom>
          <a:noFill/>
          <a:ln>
            <a:solidFill>
              <a:schemeClr val="accent1"/>
            </a:solidFill>
          </a:ln>
        </p:spPr>
        <p:txBody>
          <a:bodyPr wrap="square" rtlCol="0">
            <a:spAutoFit/>
          </a:bodyPr>
          <a:lstStyle/>
          <a:p>
            <a:r>
              <a:rPr kumimoji="1" lang="ja-JP" altLang="en-US" sz="2000" dirty="0"/>
              <a:t>１．１　内示／確定区分指定</a:t>
            </a:r>
            <a:endParaRPr kumimoji="1" lang="en-US" altLang="ja-JP" sz="2000" dirty="0"/>
          </a:p>
          <a:p>
            <a:r>
              <a:rPr lang="en-US" altLang="ja-JP" sz="2000" dirty="0"/>
              <a:t>	</a:t>
            </a:r>
            <a:r>
              <a:rPr lang="ja-JP" altLang="en-US" sz="2000" dirty="0"/>
              <a:t>既存 </a:t>
            </a:r>
            <a:r>
              <a:rPr lang="en-US" altLang="ja-JP" sz="2000" dirty="0"/>
              <a:t>Supply Plan. Type. Code</a:t>
            </a:r>
            <a:r>
              <a:rPr lang="ja-JP" altLang="en-US" sz="2000" dirty="0"/>
              <a:t>で指定可能。</a:t>
            </a:r>
            <a:endParaRPr lang="en-US" altLang="ja-JP" sz="2000" dirty="0"/>
          </a:p>
          <a:p>
            <a:r>
              <a:rPr kumimoji="1" lang="en-US" altLang="ja-JP" sz="2000" dirty="0"/>
              <a:t>	</a:t>
            </a:r>
            <a:r>
              <a:rPr kumimoji="1" lang="en-US" altLang="ja-JP" sz="2000" dirty="0">
                <a:sym typeface="Wingdings" panose="05000000000000000000" pitchFamily="2" charset="2"/>
              </a:rPr>
              <a:t></a:t>
            </a:r>
            <a:r>
              <a:rPr kumimoji="1" lang="ja-JP" altLang="en-US" sz="2000" dirty="0">
                <a:sym typeface="Wingdings" panose="05000000000000000000" pitchFamily="2" charset="2"/>
              </a:rPr>
              <a:t>要求取り下げ</a:t>
            </a:r>
            <a:endParaRPr kumimoji="1" lang="en-US" altLang="ja-JP" sz="2000" dirty="0"/>
          </a:p>
          <a:p>
            <a:r>
              <a:rPr lang="ja-JP" altLang="en-US" sz="2000" dirty="0"/>
              <a:t>１．２　内示／確定日時指定</a:t>
            </a:r>
            <a:endParaRPr lang="en-US" altLang="ja-JP" sz="2000" dirty="0"/>
          </a:p>
          <a:p>
            <a:r>
              <a:rPr lang="en-US" altLang="ja-JP" sz="2000" dirty="0"/>
              <a:t>	</a:t>
            </a:r>
            <a:r>
              <a:rPr lang="ja-JP" altLang="en-US" sz="2000" dirty="0"/>
              <a:t>新 </a:t>
            </a:r>
            <a:r>
              <a:rPr lang="en-US" altLang="ja-JP" sz="2000" dirty="0"/>
              <a:t>Document. Agreed. Date Time</a:t>
            </a:r>
            <a:r>
              <a:rPr lang="ja-JP" altLang="en-US" sz="2000" dirty="0"/>
              <a:t>を要求。</a:t>
            </a:r>
            <a:endParaRPr lang="en-US" altLang="ja-JP" sz="2000" dirty="0"/>
          </a:p>
          <a:p>
            <a:r>
              <a:rPr lang="en-US" altLang="ja-JP" sz="2000" dirty="0"/>
              <a:t>	</a:t>
            </a:r>
            <a:r>
              <a:rPr lang="en-US" altLang="ja-JP" sz="2000" dirty="0">
                <a:sym typeface="Wingdings" panose="05000000000000000000" pitchFamily="2" charset="2"/>
              </a:rPr>
              <a:t></a:t>
            </a:r>
            <a:r>
              <a:rPr lang="ja-JP" altLang="en-US" sz="2000" dirty="0">
                <a:sym typeface="Wingdings" panose="05000000000000000000" pitchFamily="2" charset="2"/>
              </a:rPr>
              <a:t>要求を</a:t>
            </a:r>
            <a:r>
              <a:rPr lang="en-US" altLang="ja-JP" sz="2000" dirty="0">
                <a:sym typeface="Wingdings" panose="05000000000000000000" pitchFamily="2" charset="2"/>
              </a:rPr>
              <a:t>Trade Agreement. Agreed. Date Time</a:t>
            </a:r>
            <a:r>
              <a:rPr lang="ja-JP" altLang="en-US" sz="2000" dirty="0">
                <a:sym typeface="Wingdings" panose="05000000000000000000" pitchFamily="2" charset="2"/>
              </a:rPr>
              <a:t>に変更</a:t>
            </a:r>
            <a:endParaRPr lang="en-US" altLang="ja-JP" sz="2000" dirty="0"/>
          </a:p>
          <a:p>
            <a:r>
              <a:rPr kumimoji="1" lang="ja-JP" altLang="en-US" sz="2000" dirty="0"/>
              <a:t>１．３　梱包単位数指定</a:t>
            </a:r>
            <a:endParaRPr kumimoji="1" lang="en-US" altLang="ja-JP" sz="2000" dirty="0"/>
          </a:p>
          <a:p>
            <a:r>
              <a:rPr lang="en-US" altLang="ja-JP" sz="2000" dirty="0"/>
              <a:t>	</a:t>
            </a:r>
            <a:r>
              <a:rPr lang="ja-JP" altLang="en-US" sz="2000" dirty="0"/>
              <a:t>新 </a:t>
            </a:r>
            <a:r>
              <a:rPr lang="en-US" altLang="ja-JP" sz="2000" dirty="0"/>
              <a:t>Trade Delivery. Per Package_ Unit. Quantity</a:t>
            </a:r>
            <a:r>
              <a:rPr lang="ja-JP" altLang="en-US" sz="2000" dirty="0"/>
              <a:t>を要求。</a:t>
            </a:r>
            <a:endParaRPr lang="en-US" altLang="ja-JP" sz="2000" dirty="0"/>
          </a:p>
          <a:p>
            <a:r>
              <a:rPr kumimoji="1" lang="en-US" altLang="ja-JP" sz="2000" dirty="0"/>
              <a:t>	</a:t>
            </a:r>
            <a:r>
              <a:rPr kumimoji="1" lang="en-US" altLang="ja-JP" sz="2000" dirty="0">
                <a:sym typeface="Wingdings" panose="05000000000000000000" pitchFamily="2" charset="2"/>
              </a:rPr>
              <a:t></a:t>
            </a:r>
            <a:r>
              <a:rPr kumimoji="1" lang="ja-JP" altLang="en-US" sz="2000" dirty="0">
                <a:sym typeface="Wingdings" panose="05000000000000000000" pitchFamily="2" charset="2"/>
              </a:rPr>
              <a:t>大筋合意</a:t>
            </a:r>
            <a:endParaRPr kumimoji="1" lang="en-US" altLang="ja-JP" sz="2000" dirty="0"/>
          </a:p>
          <a:p>
            <a:r>
              <a:rPr lang="ja-JP" altLang="en-US" sz="2000" dirty="0"/>
              <a:t>１．４　当月／次月／次次月ごとの数量指定</a:t>
            </a:r>
            <a:endParaRPr lang="en-US" altLang="ja-JP" sz="2000" dirty="0"/>
          </a:p>
          <a:p>
            <a:r>
              <a:rPr lang="en-US" altLang="ja-JP" sz="2000" dirty="0"/>
              <a:t>	</a:t>
            </a:r>
            <a:r>
              <a:rPr lang="en-US" altLang="ja-JP" sz="2000" dirty="0">
                <a:sym typeface="Wingdings" panose="05000000000000000000" pitchFamily="2" charset="2"/>
              </a:rPr>
              <a:t> Event. Occurrence. Date Time</a:t>
            </a:r>
            <a:r>
              <a:rPr lang="ja-JP" altLang="en-US" sz="2000" dirty="0">
                <a:sym typeface="Wingdings" panose="05000000000000000000" pitchFamily="2" charset="2"/>
              </a:rPr>
              <a:t>で当月／次月／次次月は指定可能</a:t>
            </a:r>
            <a:r>
              <a:rPr lang="ja-JP" altLang="en-US" sz="2000" dirty="0"/>
              <a:t>。</a:t>
            </a:r>
            <a:endParaRPr lang="en-US" altLang="ja-JP" sz="2000" dirty="0"/>
          </a:p>
          <a:p>
            <a:r>
              <a:rPr lang="en-US" altLang="ja-JP" sz="2000" dirty="0"/>
              <a:t>	</a:t>
            </a:r>
            <a:r>
              <a:rPr lang="en-US" altLang="ja-JP" sz="2000" dirty="0">
                <a:sym typeface="Wingdings" panose="05000000000000000000" pitchFamily="2" charset="2"/>
              </a:rPr>
              <a:t></a:t>
            </a:r>
            <a:r>
              <a:rPr lang="ja-JP" altLang="en-US" sz="2000" dirty="0">
                <a:sym typeface="Wingdings" panose="05000000000000000000" pitchFamily="2" charset="2"/>
              </a:rPr>
              <a:t>要求取り下げ</a:t>
            </a:r>
            <a:endParaRPr lang="en-US" altLang="ja-JP" sz="2000" dirty="0"/>
          </a:p>
          <a:p>
            <a:r>
              <a:rPr kumimoji="1" lang="ja-JP" altLang="en-US" sz="2000" dirty="0"/>
              <a:t>１．５　配送方式指定</a:t>
            </a:r>
            <a:endParaRPr kumimoji="1" lang="en-US" altLang="ja-JP" sz="2000" dirty="0"/>
          </a:p>
          <a:p>
            <a:r>
              <a:rPr lang="en-US" altLang="ja-JP" sz="2000" dirty="0"/>
              <a:t>	</a:t>
            </a:r>
            <a:r>
              <a:rPr lang="ja-JP" altLang="en-US" sz="2000" dirty="0"/>
              <a:t>新 </a:t>
            </a:r>
            <a:r>
              <a:rPr lang="en-US" altLang="ja-JP" sz="2000" dirty="0"/>
              <a:t>Transport Movement. Type. Code</a:t>
            </a:r>
            <a:r>
              <a:rPr lang="ja-JP" altLang="en-US" sz="2000" dirty="0"/>
              <a:t>で配送方式指定を要求。</a:t>
            </a:r>
            <a:endParaRPr lang="en-US" altLang="ja-JP" sz="2000" dirty="0"/>
          </a:p>
          <a:p>
            <a:r>
              <a:rPr kumimoji="1" lang="en-US" altLang="ja-JP" sz="2000" dirty="0"/>
              <a:t>	</a:t>
            </a:r>
            <a:r>
              <a:rPr kumimoji="1" lang="en-US" altLang="ja-JP" sz="2000" dirty="0">
                <a:sym typeface="Wingdings" panose="05000000000000000000" pitchFamily="2" charset="2"/>
              </a:rPr>
              <a:t></a:t>
            </a:r>
            <a:r>
              <a:rPr kumimoji="1" lang="ja-JP" altLang="en-US" sz="2000" dirty="0">
                <a:sym typeface="Wingdings" panose="05000000000000000000" pitchFamily="2" charset="2"/>
              </a:rPr>
              <a:t>未審議</a:t>
            </a:r>
            <a:endParaRPr kumimoji="1" lang="en-US" altLang="ja-JP" sz="2000" dirty="0"/>
          </a:p>
          <a:p>
            <a:r>
              <a:rPr lang="ja-JP" altLang="en-US" sz="2000" dirty="0"/>
              <a:t>１．６　物流パッケージタイプ指定</a:t>
            </a:r>
            <a:endParaRPr lang="en-US" altLang="ja-JP" sz="2000" dirty="0"/>
          </a:p>
          <a:p>
            <a:r>
              <a:rPr kumimoji="1" lang="en-US" altLang="ja-JP" sz="2000" dirty="0"/>
              <a:t>	Trade Line Item</a:t>
            </a:r>
            <a:r>
              <a:rPr kumimoji="1" lang="ja-JP" altLang="en-US" sz="2000" dirty="0"/>
              <a:t>に</a:t>
            </a:r>
            <a:r>
              <a:rPr kumimoji="1" lang="en-US" altLang="ja-JP" sz="2000" dirty="0"/>
              <a:t>Logistics_ Package</a:t>
            </a:r>
            <a:r>
              <a:rPr kumimoji="1" lang="ja-JP" altLang="en-US" sz="2000" dirty="0"/>
              <a:t>を追加（</a:t>
            </a:r>
            <a:r>
              <a:rPr kumimoji="1" lang="en-US" altLang="ja-JP" sz="2000" dirty="0"/>
              <a:t>Association</a:t>
            </a:r>
            <a:r>
              <a:rPr kumimoji="1" lang="ja-JP" altLang="en-US" sz="2000" dirty="0"/>
              <a:t>）要求。</a:t>
            </a:r>
            <a:endParaRPr kumimoji="1" lang="en-US" altLang="ja-JP" sz="2000" dirty="0"/>
          </a:p>
          <a:p>
            <a:r>
              <a:rPr lang="en-US" altLang="ja-JP" sz="2000" dirty="0"/>
              <a:t>	</a:t>
            </a:r>
            <a:r>
              <a:rPr lang="en-US" altLang="ja-JP" sz="2000" dirty="0">
                <a:sym typeface="Wingdings" panose="05000000000000000000" pitchFamily="2" charset="2"/>
              </a:rPr>
              <a:t></a:t>
            </a:r>
            <a:r>
              <a:rPr lang="ja-JP" altLang="en-US" sz="2000" dirty="0">
                <a:sym typeface="Wingdings" panose="05000000000000000000" pitchFamily="2" charset="2"/>
              </a:rPr>
              <a:t>大筋合意</a:t>
            </a:r>
            <a:r>
              <a:rPr kumimoji="1" lang="ja-JP" altLang="en-US" sz="2000" dirty="0"/>
              <a:t>　</a:t>
            </a:r>
          </a:p>
        </p:txBody>
      </p:sp>
    </p:spTree>
    <p:extLst>
      <p:ext uri="{BB962C8B-B14F-4D97-AF65-F5344CB8AC3E}">
        <p14:creationId xmlns:p14="http://schemas.microsoft.com/office/powerpoint/2010/main" val="54823776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493</TotalTime>
  <Words>1089</Words>
  <Application>Microsoft Office PowerPoint</Application>
  <PresentationFormat>ワイド画面</PresentationFormat>
  <Paragraphs>300</Paragraphs>
  <Slides>19</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19</vt:i4>
      </vt:variant>
    </vt:vector>
  </HeadingPairs>
  <TitlesOfParts>
    <vt:vector size="25" baseType="lpstr">
      <vt:lpstr>游ゴシック</vt:lpstr>
      <vt:lpstr>游ゴシック Light</vt:lpstr>
      <vt:lpstr>Arial</vt:lpstr>
      <vt:lpstr>Century</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菅又久直</dc:creator>
  <cp:lastModifiedBy>菅又久直</cp:lastModifiedBy>
  <cp:revision>49</cp:revision>
  <cp:lastPrinted>2016-08-10T06:31:10Z</cp:lastPrinted>
  <dcterms:created xsi:type="dcterms:W3CDTF">2016-06-13T04:24:44Z</dcterms:created>
  <dcterms:modified xsi:type="dcterms:W3CDTF">2016-08-12T05:05:38Z</dcterms:modified>
</cp:coreProperties>
</file>